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_rels/slideLayout12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9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1.xml.rels" ContentType="application/vnd.openxmlformats-package.relationships+xml"/>
  <Override PartName="/ppt/slideLayouts/slideLayout9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presProps.xml" ContentType="application/vnd.openxmlformats-officedocument.presentationml.presProps+xml"/>
  <Override PartName="/ppt/slides/slide29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10.xml" ContentType="application/vnd.openxmlformats-officedocument.presentationml.slide+xml"/>
  <Override PartName="/ppt/slides/slide8.xml" ContentType="application/vnd.openxmlformats-officedocument.presentationml.slide+xml"/>
  <Override PartName="/ppt/slides/slide11.xml" ContentType="application/vnd.openxmlformats-officedocument.presentationml.slide+xml"/>
  <Override PartName="/ppt/slides/slide9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4.xml" ContentType="application/vnd.openxmlformats-officedocument.presentationml.slide+xml"/>
  <Override PartName="/ppt/slides/_rels/slide16.xml.rels" ContentType="application/vnd.openxmlformats-package.relationships+xml"/>
  <Override PartName="/ppt/slides/_rels/slide25.xml.rels" ContentType="application/vnd.openxmlformats-package.relationships+xml"/>
  <Override PartName="/ppt/slides/_rels/slide10.xml.rels" ContentType="application/vnd.openxmlformats-package.relationships+xml"/>
  <Override PartName="/ppt/slides/_rels/slide27.xml.rels" ContentType="application/vnd.openxmlformats-package.relationships+xml"/>
  <Override PartName="/ppt/slides/_rels/slide8.xml.rels" ContentType="application/vnd.openxmlformats-package.relationships+xml"/>
  <Override PartName="/ppt/slides/_rels/slide21.xml.rels" ContentType="application/vnd.openxmlformats-package.relationships+xml"/>
  <Override PartName="/ppt/slides/_rels/slide2.xml.rels" ContentType="application/vnd.openxmlformats-package.relationships+xml"/>
  <Override PartName="/ppt/slides/_rels/slide6.xml.rels" ContentType="application/vnd.openxmlformats-package.relationships+xml"/>
  <Override PartName="/ppt/slides/_rels/slide5.xml.rels" ContentType="application/vnd.openxmlformats-package.relationships+xml"/>
  <Override PartName="/ppt/slides/_rels/slide7.xml.rels" ContentType="application/vnd.openxmlformats-package.relationships+xml"/>
  <Override PartName="/ppt/slides/_rels/slide20.xml.rels" ContentType="application/vnd.openxmlformats-package.relationships+xml"/>
  <Override PartName="/ppt/slides/_rels/slide1.xml.rels" ContentType="application/vnd.openxmlformats-package.relationships+xml"/>
  <Override PartName="/ppt/slides/_rels/slide4.xml.rels" ContentType="application/vnd.openxmlformats-package.relationships+xml"/>
  <Override PartName="/ppt/slides/_rels/slide11.xml.rels" ContentType="application/vnd.openxmlformats-package.relationships+xml"/>
  <Override PartName="/ppt/slides/_rels/slide26.xml.rels" ContentType="application/vnd.openxmlformats-package.relationships+xml"/>
  <Override PartName="/ppt/slides/_rels/slide17.xml.rels" ContentType="application/vnd.openxmlformats-package.relationships+xml"/>
  <Override PartName="/ppt/slides/_rels/slide12.xml.rels" ContentType="application/vnd.openxmlformats-package.relationships+xml"/>
  <Override PartName="/ppt/slides/_rels/slide18.xml.rels" ContentType="application/vnd.openxmlformats-package.relationships+xml"/>
  <Override PartName="/ppt/slides/_rels/slide13.xml.rels" ContentType="application/vnd.openxmlformats-package.relationships+xml"/>
  <Override PartName="/ppt/slides/_rels/slide19.xml.rels" ContentType="application/vnd.openxmlformats-package.relationships+xml"/>
  <Override PartName="/ppt/slides/_rels/slide29.xml.rels" ContentType="application/vnd.openxmlformats-package.relationships+xml"/>
  <Override PartName="/ppt/slides/_rels/slide30.xml.rels" ContentType="application/vnd.openxmlformats-package.relationships+xml"/>
  <Override PartName="/ppt/slides/_rels/slide14.xml.rels" ContentType="application/vnd.openxmlformats-package.relationships+xml"/>
  <Override PartName="/ppt/slides/_rels/slide23.xml.rels" ContentType="application/vnd.openxmlformats-package.relationships+xml"/>
  <Override PartName="/ppt/slides/_rels/slide15.xml.rels" ContentType="application/vnd.openxmlformats-package.relationships+xml"/>
  <Override PartName="/ppt/slides/_rels/slide24.xml.rels" ContentType="application/vnd.openxmlformats-package.relationships+xml"/>
  <Override PartName="/ppt/slides/_rels/slide28.xml.rels" ContentType="application/vnd.openxmlformats-package.relationships+xml"/>
  <Override PartName="/ppt/slides/_rels/slide9.xml.rels" ContentType="application/vnd.openxmlformats-package.relationships+xml"/>
  <Override PartName="/ppt/slides/_rels/slide3.xml.rels" ContentType="application/vnd.openxmlformats-package.relationships+xml"/>
  <Override PartName="/ppt/slides/_rels/slide22.xml.rels" ContentType="application/vnd.openxmlformats-package.relationships+xml"/>
  <Override PartName="/ppt/slides/slide30.xml" ContentType="application/vnd.openxmlformats-officedocument.presentationml.slide+xml"/>
  <Override PartName="/ppt/slides/slide28.xml" ContentType="application/vnd.openxmlformats-officedocument.presentationml.slide+xml"/>
  <Override PartName="/ppt/slides/slide1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0.xml" ContentType="application/vnd.openxmlformats-officedocument.presentationml.slide+xml"/>
  <Override PartName="/ppt/slides/slide19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</p:sldIdLst>
  <p:sldSz cx="9144000" cy="6858000"/>
  <p:notesSz cx="7559675" cy="106918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presProps" Target="presProps.xml"/>
</Relationship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715EA5B3-B1B2-4657-82FA-B4604A2CF59D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9F0038FC-0BD2-46C8-B884-2627188928DF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" name="PlaceHolder 6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8" name="PlaceHolder 7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8343E05-E31E-42E7-BFCD-C90DBE582BA0}" type="slidenum">
              <a:t>&lt;#&gt;</a:t>
            </a:fld>
          </a:p>
        </p:txBody>
      </p:sp>
      <p:sp>
        <p:nvSpPr>
          <p:cNvPr id="9" name="PlaceHolder 8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/>
          </p:nvPr>
        </p:nvSpPr>
        <p:spPr>
          <a:xfrm>
            <a:off x="323964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/>
          </p:nvPr>
        </p:nvSpPr>
        <p:spPr>
          <a:xfrm>
            <a:off x="6022080" y="160020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/>
          </p:nvPr>
        </p:nvSpPr>
        <p:spPr>
          <a:xfrm>
            <a:off x="45720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/>
          </p:nvPr>
        </p:nvSpPr>
        <p:spPr>
          <a:xfrm>
            <a:off x="323964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/>
          </p:nvPr>
        </p:nvSpPr>
        <p:spPr>
          <a:xfrm>
            <a:off x="6022080" y="3964320"/>
            <a:ext cx="26496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" name="PlaceHolder 8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10" name="PlaceHolder 9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07A9B9A0-E978-4D84-AEE9-92630D148092}" type="slidenum">
              <a:t>&lt;#&gt;</a:t>
            </a:fld>
          </a:p>
        </p:txBody>
      </p:sp>
      <p:sp>
        <p:nvSpPr>
          <p:cNvPr id="11" name="PlaceHolder 10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3200" spc="-1" strike="noStrike"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9D6F509-2A12-4CDE-89D1-2798E35FD0A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8050F38E-B6F2-4255-B989-1B39D1173BA3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7C137B0-736A-4B64-81B6-08200CA6595A}" type="slidenum">
              <a:t>&lt;#&gt;</a:t>
            </a:fld>
          </a:p>
        </p:txBody>
      </p:sp>
      <p:sp>
        <p:nvSpPr>
          <p:cNvPr id="7" name="PlaceHolder 6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C643B40-6A99-4699-B4D9-6F5D985DF361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457200" y="274680"/>
            <a:ext cx="8229240" cy="52977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>
              <a:buNone/>
            </a:pPr>
            <a:endParaRPr b="0" lang="en-HK" sz="3200" spc="-1" strike="noStrike"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A24DF436-1C0F-43C5-8689-DA9D80589E11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DCEF69F-25F6-435A-89F0-E1C310EA02F8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/>
          </p:nvPr>
        </p:nvSpPr>
        <p:spPr>
          <a:xfrm>
            <a:off x="4674240" y="396432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678603A7-BAD0-4C24-8480-22BF71B490C5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endParaRPr b="0" lang="en-US" sz="18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/>
          </p:nvPr>
        </p:nvSpPr>
        <p:spPr>
          <a:xfrm>
            <a:off x="4674240" y="1600200"/>
            <a:ext cx="401580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/>
          </p:nvPr>
        </p:nvSpPr>
        <p:spPr>
          <a:xfrm>
            <a:off x="457200" y="3964320"/>
            <a:ext cx="8229240" cy="2158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" name="PlaceHolder 5"/>
          <p:cNvSpPr>
            <a:spLocks noGrp="1"/>
          </p:cNvSpPr>
          <p:nvPr>
            <p:ph type="ftr" idx="2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7" name="PlaceHolder 6"/>
          <p:cNvSpPr>
            <a:spLocks noGrp="1"/>
          </p:cNvSpPr>
          <p:nvPr>
            <p:ph type="sldNum" idx="3"/>
          </p:nvPr>
        </p:nvSpPr>
        <p:spPr/>
        <p:txBody>
          <a:bodyPr/>
          <a:p>
            <a:fld id="{B321E840-9EAA-4985-9610-022757F0C3C7}" type="slidenum">
              <a:t>&lt;#&gt;</a:t>
            </a:fld>
          </a:p>
        </p:txBody>
      </p:sp>
      <p:sp>
        <p:nvSpPr>
          <p:cNvPr id="8" name="PlaceHolder 7"/>
          <p:cNvSpPr>
            <a:spLocks noGrp="1"/>
          </p:cNvSpPr>
          <p:nvPr>
            <p:ph type="dt" idx="1"/>
          </p:nvPr>
        </p:nvSpPr>
        <p:spPr/>
        <p:txBody>
          <a:bodyPr/>
          <a:p>
            <a:r>
              <a:rPr lang="en-HK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5ce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Calibri"/>
              </a:rPr>
              <a:t>Click to edit Master title style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" name="PlaceHolder 2"/>
          <p:cNvSpPr>
            <a:spLocks noGrp="1"/>
          </p:cNvSpPr>
          <p:nvPr>
            <p:ph type="body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Click to edit Master text styles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lvl="1" marL="743040" indent="-285840">
              <a:lnSpc>
                <a:spcPct val="100000"/>
              </a:lnSpc>
              <a:spcBef>
                <a:spcPts val="561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800" spc="-1" strike="noStrike">
                <a:solidFill>
                  <a:srgbClr val="000000"/>
                </a:solidFill>
                <a:latin typeface="Calibri"/>
              </a:rPr>
              <a:t>Second level</a:t>
            </a:r>
            <a:endParaRPr b="0" lang="en-US" sz="2800" spc="-1" strike="noStrike">
              <a:solidFill>
                <a:srgbClr val="000000"/>
              </a:solidFill>
              <a:latin typeface="Calibri"/>
            </a:endParaRPr>
          </a:p>
          <a:p>
            <a:pPr lvl="2" marL="1143000" indent="-228600">
              <a:lnSpc>
                <a:spcPct val="100000"/>
              </a:lnSpc>
              <a:spcBef>
                <a:spcPts val="479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400" spc="-1" strike="noStrike">
                <a:solidFill>
                  <a:srgbClr val="000000"/>
                </a:solidFill>
                <a:latin typeface="Calibri"/>
              </a:rPr>
              <a:t>Third level</a:t>
            </a:r>
            <a:endParaRPr b="0" lang="en-US" sz="2400" spc="-1" strike="noStrike">
              <a:solidFill>
                <a:srgbClr val="000000"/>
              </a:solidFill>
              <a:latin typeface="Calibri"/>
            </a:endParaRPr>
          </a:p>
          <a:p>
            <a:pPr lvl="3" marL="1600200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–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Fourth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  <a:p>
            <a:pPr lvl="4" marL="2057400" indent="-2286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»"/>
            </a:pPr>
            <a:r>
              <a:rPr b="0" lang="en-US" sz="2000" spc="-1" strike="noStrike">
                <a:solidFill>
                  <a:srgbClr val="000000"/>
                </a:solidFill>
                <a:latin typeface="Calibri"/>
              </a:rPr>
              <a:t>Fifth level</a:t>
            </a:r>
            <a:endParaRPr b="0" lang="en-US" sz="20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dt" idx="1"/>
          </p:nvPr>
        </p:nvSpPr>
        <p:spPr>
          <a:xfrm>
            <a:off x="45720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>
              <a:lnSpc>
                <a:spcPct val="100000"/>
              </a:lnSpc>
              <a:buNone/>
              <a:defRPr b="0" lang="en-US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>
              <a:lnSpc>
                <a:spcPct val="100000"/>
              </a:lnSpc>
              <a:buNone/>
            </a:pPr>
            <a:r>
              <a:rPr b="0" lang="en-US" sz="1200" spc="-1" strike="noStrike">
                <a:solidFill>
                  <a:srgbClr val="8b8b8b"/>
                </a:solidFill>
                <a:latin typeface="Calibri"/>
              </a:rPr>
              <a:t>&lt;date/time&gt;</a:t>
            </a:r>
            <a:endParaRPr b="0" lang="en-HK" sz="1200" spc="-1" strike="noStrike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ftr" idx="2"/>
          </p:nvPr>
        </p:nvSpPr>
        <p:spPr>
          <a:xfrm>
            <a:off x="3124080" y="6356520"/>
            <a:ext cx="289512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ctr">
              <a:buNone/>
              <a:defRPr b="0" lang="en-HK" sz="1400" spc="-1" strike="noStrike">
                <a:latin typeface="Times New Roman"/>
              </a:defRPr>
            </a:lvl1pPr>
          </a:lstStyle>
          <a:p>
            <a:pPr algn="ctr">
              <a:buNone/>
            </a:pPr>
            <a:r>
              <a:rPr b="0" lang="en-HK" sz="1400" spc="-1" strike="noStrike">
                <a:latin typeface="Times New Roman"/>
              </a:rPr>
              <a:t>&lt;footer&gt;</a:t>
            </a:r>
            <a:endParaRPr b="0" lang="en-HK" sz="1400" spc="-1" strike="noStrike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sldNum" idx="3"/>
          </p:nvPr>
        </p:nvSpPr>
        <p:spPr>
          <a:xfrm>
            <a:off x="6553080" y="6356520"/>
            <a:ext cx="2133360" cy="36468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lstStyle>
            <a:lvl1pPr algn="r">
              <a:lnSpc>
                <a:spcPct val="100000"/>
              </a:lnSpc>
              <a:buNone/>
              <a:defRPr b="0" lang="en-US" sz="1200" spc="-1" strike="noStrike">
                <a:solidFill>
                  <a:srgbClr val="8b8b8b"/>
                </a:solidFill>
                <a:latin typeface="Calibri"/>
              </a:defRPr>
            </a:lvl1pPr>
          </a:lstStyle>
          <a:p>
            <a:pPr algn="r">
              <a:lnSpc>
                <a:spcPct val="100000"/>
              </a:lnSpc>
              <a:buNone/>
            </a:pPr>
            <a:fld id="{60D75675-301D-463C-B7BE-BADECAE89723}" type="slidenum">
              <a:rPr b="0" lang="en-US" sz="1200" spc="-1" strike="noStrike">
                <a:solidFill>
                  <a:srgbClr val="8b8b8b"/>
                </a:solidFill>
                <a:latin typeface="Calibri"/>
              </a:rPr>
              <a:t>&lt;number&gt;</a:t>
            </a:fld>
            <a:endParaRPr b="0" lang="en-HK" sz="1200" spc="-1" strike="noStrike"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2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Calibri"/>
              </a:rPr>
              <a:t>Financial Review 2024–25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ubTitle"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marL="343080" indent="-343080" algn="ctr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HK" sz="3200" spc="-1" strike="noStrike">
                <a:solidFill>
                  <a:srgbClr val="000000"/>
                </a:solidFill>
                <a:latin typeface="Calibri"/>
              </a:rPr>
              <a:t>Review Agency</a:t>
            </a:r>
            <a:endParaRPr b="0" lang="en-HK" sz="3200" spc="-1" strike="noStrike"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Calibri"/>
              </a:rPr>
              <a:t>Major Revenue Sources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Core product sales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Service-based income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Repeat customers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Calibri"/>
              </a:rPr>
              <a:t>Expense Overview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2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Operating expenses monitored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Fixed and variable cost structure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Controlled overheads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Calibri"/>
              </a:rPr>
              <a:t>Expense Breakdown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Employee costs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Infrastructure expenses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Marketing and logistics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Calibri"/>
              </a:rPr>
              <a:t>Cost Control Measures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Vendor negotiations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Process optimization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Reduced non-essential spending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Calibri"/>
              </a:rPr>
              <a:t>Profitability Summary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Improved gross margin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Stable net profit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Better cost-to-revenue ratio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Calibri"/>
              </a:rPr>
              <a:t>Profit Trends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Consistent profitability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Quarterly improvement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Reduced losses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Calibri"/>
              </a:rPr>
              <a:t>Cash Flow Overview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2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Positive operating cash flow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Timely receivables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Controlled payables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Calibri"/>
              </a:rPr>
              <a:t>Working Capital Status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Adequate liquidity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Balanced inventory levels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Improved cash cycle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Calibri"/>
              </a:rPr>
              <a:t>Assets Overview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Current assets maintained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Investments in infrastructure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Asset utilization improved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Calibri"/>
              </a:rPr>
              <a:t>Liabilities Overview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7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Controlled long-term liabilities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Timely debt servicing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Reduced financial risk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Calibri"/>
              </a:rPr>
              <a:t>Agenda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Company Overview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Financial Performance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Revenue Analysis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Expense Analysis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Strategic Outlook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Calibri"/>
              </a:rPr>
              <a:t>Financial Ratios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Healthy current ratio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Improved profit margin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Stable debt-equity ratio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Calibri"/>
              </a:rPr>
              <a:t>Risk Assessment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2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Market competition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Cost fluctuations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Demand uncertainty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Calibri"/>
              </a:rPr>
              <a:t>Risk Mitigation Strategies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Diversification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Cost monitoring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Strategic planning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Calibri"/>
              </a:rPr>
              <a:t>Compliance &amp; Governance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Regulatory compliance met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Financial transparency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Audit readiness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Calibri"/>
              </a:rPr>
              <a:t>Technology &amp; Process Improvements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8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Automation adoption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Improved reporting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Better decision support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Calibri"/>
              </a:rPr>
              <a:t>Customer Performance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Increased retention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Improved satisfaction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Growing customer base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Calibri"/>
              </a:rPr>
              <a:t>Market Outlook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2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Stable demand forecast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Growth opportunities identified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Competitive positioning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Calibri"/>
              </a:rPr>
              <a:t>Strategic Initiatives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Expansion planning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New service offerings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Operational efficiency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Calibri"/>
              </a:rPr>
              <a:t>Q4 Strategic Goals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Revenue optimization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Cost efficiency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Market strengthening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Calibri"/>
              </a:rPr>
              <a:t>Key Takeaways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9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Strong financial position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Positive growth trend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Focus on sustainability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Calibri"/>
              </a:rPr>
              <a:t>Company Overview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Established business entity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Operates in domestic market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Focus on growth and stability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Calibri"/>
              </a:rPr>
              <a:t>Conclusion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10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Financial stability achieved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Prepared for future growth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Thank you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Calibri"/>
              </a:rPr>
              <a:t>Business Objectives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Sustainable revenue growth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Cost optimization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Market expansion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Customer satisfaction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Calibri"/>
              </a:rPr>
              <a:t>Financial Year Snapshot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0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Financial Year: 2024–25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Stable market conditions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Moderate growth observed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Calibri"/>
              </a:rPr>
              <a:t>Key Financial Highlights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2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Revenue growth achieved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Controlled operating expenses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Improved profit margins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Calibri"/>
              </a:rPr>
              <a:t>Revenue Overview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Multiple revenue streams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Consistent monthly performance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Seasonal demand impact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Calibri"/>
              </a:rPr>
              <a:t>Revenue by Quarter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Q1: Stable growth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Q2: Increased demand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Q3: Peak performance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Q4: Strategic consolidation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PlaceHolder 1"/>
          <p:cNvSpPr>
            <a:spLocks noGrp="1"/>
          </p:cNvSpPr>
          <p:nvPr>
            <p:ph type="title"/>
          </p:nvPr>
        </p:nvSpPr>
        <p:spPr>
          <a:xfrm>
            <a:off x="457200" y="274680"/>
            <a:ext cx="8229240" cy="11426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Autofit/>
          </a:bodyPr>
          <a:p>
            <a:pPr algn="ctr">
              <a:lnSpc>
                <a:spcPct val="100000"/>
              </a:lnSpc>
              <a:buNone/>
            </a:pPr>
            <a:r>
              <a:rPr b="0" lang="en-US" sz="4400" spc="-1" strike="noStrike">
                <a:solidFill>
                  <a:srgbClr val="000000"/>
                </a:solidFill>
                <a:latin typeface="Calibri"/>
              </a:rPr>
              <a:t>Revenue Trends</a:t>
            </a:r>
            <a:endParaRPr b="0" lang="en-US" sz="4400" spc="-1" strike="noStrike">
              <a:solidFill>
                <a:srgbClr val="000000"/>
              </a:solidFill>
              <a:latin typeface="Calibri"/>
            </a:endParaRPr>
          </a:p>
        </p:txBody>
      </p:sp>
      <p:sp>
        <p:nvSpPr>
          <p:cNvPr id="58" name="PlaceHolder 2"/>
          <p:cNvSpPr>
            <a:spLocks noGrp="1"/>
          </p:cNvSpPr>
          <p:nvPr>
            <p:ph/>
          </p:nvPr>
        </p:nvSpPr>
        <p:spPr>
          <a:xfrm>
            <a:off x="457200" y="1600200"/>
            <a:ext cx="8229240" cy="4525560"/>
          </a:xfrm>
          <a:prstGeom prst="rect">
            <a:avLst/>
          </a:prstGeom>
          <a:noFill/>
          <a:ln w="0">
            <a:noFill/>
          </a:ln>
        </p:spPr>
        <p:txBody>
          <a:bodyPr anchor="t">
            <a:noAutofit/>
          </a:bodyPr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Upward trend observed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Strong second half performance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  <a:p>
            <a:pPr marL="343080" indent="-343080">
              <a:lnSpc>
                <a:spcPct val="100000"/>
              </a:lnSpc>
              <a:spcBef>
                <a:spcPts val="641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3200" spc="-1" strike="noStrike">
                <a:solidFill>
                  <a:srgbClr val="000000"/>
                </a:solidFill>
                <a:latin typeface="Calibri"/>
              </a:rPr>
              <a:t>Positive customer response</a:t>
            </a:r>
            <a:endParaRPr b="0" lang="en-US" sz="3200" spc="-1" strike="noStrike">
              <a:solidFill>
                <a:srgbClr val="000000"/>
              </a:solidFill>
              <a:latin typeface="Calibri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155</TotalTime>
  <Application>LibreOffice/7.3.7.2$Linux_X86_64 LibreOffice_project/30$Build-2</Application>
  <AppVersion>15.0000</AppVersion>
  <Words>0</Words>
  <Paragraphs>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2013-01-27T09:14:16Z</dcterms:created>
  <dc:creator/>
  <dc:description>generated using python-pptx</dc:description>
  <dc:language>en-HK</dc:language>
  <cp:lastModifiedBy/>
  <dcterms:modified xsi:type="dcterms:W3CDTF">2026-01-07T16:21:06Z</dcterms:modified>
  <cp:revision>3</cp:revision>
  <dc:subject/>
  <dc:title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resentationFormat">
    <vt:lpwstr>On-screen Show (4:3)</vt:lpwstr>
  </property>
</Properties>
</file>