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7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01501" cy="5143500"/>
          </a:xfrm>
          <a:prstGeom prst="rect">
            <a:avLst/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84200" y="1219200"/>
            <a:ext cx="4102100" cy="1143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4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Geo-R</a:t>
            </a:r>
            <a:endParaRPr lang="en-US" sz="7400" dirty="0"/>
          </a:p>
        </p:txBody>
      </p:sp>
      <p:sp>
        <p:nvSpPr>
          <p:cNvPr id="5" name="Text 3"/>
          <p:cNvSpPr/>
          <p:nvPr/>
        </p:nvSpPr>
        <p:spPr>
          <a:xfrm>
            <a:off x="609600" y="2286000"/>
            <a:ext cx="5311039" cy="2571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Vision-Language Reasoning for Geolocalization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09600" y="2590800"/>
            <a:ext cx="5570169" cy="1809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A Reinforcement Learning Approach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09600" y="2946350"/>
            <a:ext cx="5440680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A retrieval-free, reasoning-driven framework for global image geolocalization.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09600" y="3327350"/>
            <a:ext cx="1479500" cy="266700"/>
          </a:xfrm>
          <a:prstGeom prst="roundRect">
            <a:avLst>
              <a:gd name="adj" fmla="val 52381"/>
            </a:avLst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94805" y="3378101"/>
            <a:ext cx="1509090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Chain-of-Region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2216051" y="3327350"/>
            <a:ext cx="1239441" cy="266700"/>
          </a:xfrm>
          <a:prstGeom prst="roundRect">
            <a:avLst>
              <a:gd name="adj" fmla="val 52381"/>
            </a:avLst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2203656" y="3378101"/>
            <a:ext cx="126422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GRPO Rewards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3582591" y="3327350"/>
            <a:ext cx="1399431" cy="266700"/>
          </a:xfrm>
          <a:prstGeom prst="roundRect">
            <a:avLst>
              <a:gd name="adj" fmla="val 52381"/>
            </a:avLst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568596" y="3378101"/>
            <a:ext cx="142741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Retrieval-Free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609600" y="3962400"/>
            <a:ext cx="5570169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Biao Wu, Meng Fang, Ling Chen, Ke Xu, Tao Cheng, Jun Wang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09600" y="4216301"/>
            <a:ext cx="557016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University of Technology Sydney  ·  University of Liverpool  ·  University College London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609600" y="4597301"/>
            <a:ext cx="557016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Code &amp; model will be released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349901" y="1269950"/>
            <a:ext cx="2667000" cy="2667000"/>
          </a:xfrm>
          <a:prstGeom prst="roundRect">
            <a:avLst>
              <a:gd name="adj" fmla="val 50000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616601" y="1536650"/>
            <a:ext cx="2133600" cy="2133600"/>
          </a:xfrm>
          <a:prstGeom prst="roundRect">
            <a:avLst>
              <a:gd name="adj" fmla="val 50000"/>
            </a:avLst>
          </a:prstGeom>
          <a:solidFill>
            <a:srgbClr val="2E6E8E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616601" y="2578001"/>
            <a:ext cx="2133600" cy="38100"/>
          </a:xfrm>
          <a:prstGeom prst="roundRect">
            <a:avLst>
              <a:gd name="adj" fmla="val 66667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658100" y="1536650"/>
            <a:ext cx="38100" cy="2133600"/>
          </a:xfrm>
          <a:prstGeom prst="roundRect">
            <a:avLst>
              <a:gd name="adj" fmla="val 66667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997601" y="1536650"/>
            <a:ext cx="1371600" cy="2133600"/>
          </a:xfrm>
          <a:prstGeom prst="roundRect">
            <a:avLst>
              <a:gd name="adj" fmla="val 50000"/>
            </a:avLst>
          </a:prstGeom>
          <a:solidFill>
            <a:srgbClr val="2E6E8E"/>
          </a:solidFill>
          <a:ln w="19050">
            <a:solidFill>
              <a:srgbClr val="F4F6F8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12001" y="1790700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E8A33D"/>
          </a:solidFill>
          <a:ln w="38100">
            <a:solidFill>
              <a:srgbClr val="FFFFFF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381000"/>
            <a:ext cx="7228332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Problem Statement &amp; Motivation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3400" y="806351"/>
            <a:ext cx="7228332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500"/>
              </a:spcBef>
              <a:buNone/>
            </a:pPr>
            <a:r>
              <a:rPr lang="en-US" sz="11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Predicting an image's GPS coordinates at global scale — hard, and current paradigms have structural flaws.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3400" y="1015901"/>
            <a:ext cx="685800" cy="38100"/>
          </a:xfrm>
          <a:prstGeom prst="rect">
            <a:avLst/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03871" y="406301"/>
            <a:ext cx="906729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02 / 20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33400" y="1371600"/>
            <a:ext cx="2667000" cy="1219200"/>
          </a:xfrm>
          <a:prstGeom prst="roundRect">
            <a:avLst>
              <a:gd name="adj" fmla="val 6250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98450" y="1511201"/>
            <a:ext cx="2383637" cy="3238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E8A33D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◉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698450" y="1885801"/>
            <a:ext cx="2383637" cy="1809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400"/>
              </a:spcBef>
              <a:buNone/>
            </a:pPr>
            <a:r>
              <a:rPr lang="en-US" sz="12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High Geographic Diversity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98450" y="2130177"/>
            <a:ext cx="2383637" cy="32563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5"/>
              </a:lnSpc>
              <a:spcBef>
                <a:spcPts val="500"/>
              </a:spcBef>
              <a:buNone/>
            </a:pPr>
            <a:r>
              <a:rPr lang="en-US" sz="95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Huge variation in terrain, architecture, and climate across regions.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3352800" y="1371600"/>
            <a:ext cx="2667000" cy="1219200"/>
          </a:xfrm>
          <a:prstGeom prst="roundRect">
            <a:avLst>
              <a:gd name="adj" fmla="val 6250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517850" y="1511201"/>
            <a:ext cx="2383637" cy="3238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E8A33D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◎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3517850" y="1885801"/>
            <a:ext cx="2383637" cy="1809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400"/>
              </a:spcBef>
              <a:buNone/>
            </a:pPr>
            <a:r>
              <a:rPr lang="en-US" sz="12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Visual Similarity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517850" y="2130177"/>
            <a:ext cx="2383637" cy="32563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5"/>
              </a:lnSpc>
              <a:spcBef>
                <a:spcPts val="500"/>
              </a:spcBef>
              <a:buNone/>
            </a:pPr>
            <a:r>
              <a:rPr lang="en-US" sz="95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Distant locations often share near-identical visual appearance.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6172200" y="1371600"/>
            <a:ext cx="2667000" cy="1219200"/>
          </a:xfrm>
          <a:prstGeom prst="roundRect">
            <a:avLst>
              <a:gd name="adj" fmla="val 6250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37250" y="1511201"/>
            <a:ext cx="2383637" cy="276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E8A33D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▦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337250" y="1838176"/>
            <a:ext cx="2383637" cy="1809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400"/>
              </a:spcBef>
              <a:buNone/>
            </a:pPr>
            <a:r>
              <a:rPr lang="en-US" sz="12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Absent Geographic Cues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337250" y="2082552"/>
            <a:ext cx="2383637" cy="32563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5"/>
              </a:lnSpc>
              <a:spcBef>
                <a:spcPts val="500"/>
              </a:spcBef>
              <a:buNone/>
            </a:pPr>
            <a:r>
              <a:rPr lang="en-US" sz="95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Many images lack landmarks, signage, or identifiable features.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533400" y="2819400"/>
            <a:ext cx="3886200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EXISTING APPROACHES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533400" y="3098750"/>
            <a:ext cx="4038600" cy="1092101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9525">
            <a:solidFill>
              <a:srgbClr val="D9E0E7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07975" y="3247876"/>
            <a:ext cx="3763238" cy="1905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Classification-based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707975" y="3501777"/>
            <a:ext cx="3763238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500"/>
              </a:spcBef>
              <a:buNone/>
            </a:pPr>
            <a:r>
              <a:rPr lang="en-US" sz="95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PlaNet · CPlaNet · GeoDecoder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707975" y="3708053"/>
            <a:ext cx="3763238" cy="32563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5"/>
              </a:lnSpc>
              <a:spcBef>
                <a:spcPts val="500"/>
              </a:spcBef>
              <a:buNone/>
            </a:pPr>
            <a:r>
              <a:rPr lang="en-US" sz="95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Partition Earth into discrete cells — accuracy capped by grid granularity.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4724400" y="3098750"/>
            <a:ext cx="4038600" cy="1092101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9525">
            <a:solidFill>
              <a:srgbClr val="D9E0E7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4898975" y="3247876"/>
            <a:ext cx="3763238" cy="1905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Retrieval-based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4898975" y="3501777"/>
            <a:ext cx="3763238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500"/>
              </a:spcBef>
              <a:buNone/>
            </a:pPr>
            <a:r>
              <a:rPr lang="en-US" sz="95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Img2Loc · PIGEON · G3 · Geo-Ranker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4898975" y="3708053"/>
            <a:ext cx="3763238" cy="16281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5"/>
              </a:lnSpc>
              <a:spcBef>
                <a:spcPts val="500"/>
              </a:spcBef>
              <a:buNone/>
            </a:pPr>
            <a:r>
              <a:rPr lang="en-US" sz="95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Match against massive geo-tagged image databases.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533400" y="4368701"/>
            <a:ext cx="8229600" cy="381000"/>
          </a:xfrm>
          <a:prstGeom prst="roundRect">
            <a:avLst>
              <a:gd name="adj" fmla="val 20000"/>
            </a:avLst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619455" y="4508302"/>
            <a:ext cx="8057489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Both paradigms lack interpretability and depend on large labeled data / external databases.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381000"/>
            <a:ext cx="7228332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Research Questions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3400" y="787301"/>
            <a:ext cx="685800" cy="38100"/>
          </a:xfrm>
          <a:prstGeom prst="rect">
            <a:avLst/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03871" y="406301"/>
            <a:ext cx="906729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03 / 20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33400" y="1396901"/>
            <a:ext cx="888950" cy="939701"/>
          </a:xfrm>
          <a:prstGeom prst="roundRect">
            <a:avLst>
              <a:gd name="adj" fmla="val 8572"/>
            </a:avLst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24510" y="1574602"/>
            <a:ext cx="906729" cy="4667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8A33D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01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1625501" y="1574750"/>
            <a:ext cx="7098691" cy="4979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Can we build high-quality, interpretable geographic supervision </a:t>
            </a:r>
            <a:r>
              <a:rPr lang="en-US" sz="140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without retrieval or distilled synthetic annotations</a:t>
            </a:r>
            <a:r>
              <a:rPr lang="en-US" sz="14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?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33400" y="2565350"/>
            <a:ext cx="888950" cy="939701"/>
          </a:xfrm>
          <a:prstGeom prst="roundRect">
            <a:avLst>
              <a:gd name="adj" fmla="val 8572"/>
            </a:avLst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24510" y="2743051"/>
            <a:ext cx="906729" cy="4667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8A33D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02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1625501" y="2743200"/>
            <a:ext cx="7098691" cy="4979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How much does </a:t>
            </a:r>
            <a:r>
              <a:rPr lang="en-US" sz="140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hierarchical region reasoning</a:t>
            </a:r>
            <a:r>
              <a:rPr lang="en-US" sz="14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 (country → state → city → coordinate) improve accuracy and interpretability?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33400" y="3733800"/>
            <a:ext cx="888950" cy="939701"/>
          </a:xfrm>
          <a:prstGeom prst="roundRect">
            <a:avLst>
              <a:gd name="adj" fmla="val 8572"/>
            </a:avLst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24510" y="3911501"/>
            <a:ext cx="906729" cy="4667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8A33D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03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1625501" y="3911501"/>
            <a:ext cx="7098691" cy="4979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How can </a:t>
            </a:r>
            <a:r>
              <a:rPr lang="en-US" sz="140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RL with verifiable rewards</a:t>
            </a:r>
            <a:r>
              <a:rPr lang="en-US" sz="14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 directly optimize coordinate accuracy while overcoming reward saturation (vanishing advantages)?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381000"/>
            <a:ext cx="7228332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Objectives &amp; Contributions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3400" y="806351"/>
            <a:ext cx="7228332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500"/>
              </a:spcBef>
              <a:buNone/>
            </a:pPr>
            <a:r>
              <a:rPr lang="en-US" sz="11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Four contributions: framework, paradigm + data, training, evidence.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3400" y="1015901"/>
            <a:ext cx="685800" cy="38100"/>
          </a:xfrm>
          <a:prstGeom prst="rect">
            <a:avLst/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03871" y="406301"/>
            <a:ext cx="906729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04 / 20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33400" y="1371600"/>
            <a:ext cx="4038600" cy="1574750"/>
          </a:xfrm>
          <a:prstGeom prst="roundRect">
            <a:avLst>
              <a:gd name="adj" fmla="val 4839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98450" y="1511201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98450" y="1917502"/>
            <a:ext cx="3782669" cy="2190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800"/>
              </a:spcBef>
              <a:buNone/>
            </a:pPr>
            <a:r>
              <a:rPr lang="en-US" sz="135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Geo-R Framework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698450" y="2212777"/>
            <a:ext cx="3782669" cy="35540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spcBef>
                <a:spcPts val="600"/>
              </a:spcBef>
              <a:buNone/>
            </a:pPr>
            <a:r>
              <a:rPr lang="en-US" sz="10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The first retrieval-free, reasoning-driven architecture for global image geolocalization.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724400" y="1371600"/>
            <a:ext cx="4038600" cy="1574750"/>
          </a:xfrm>
          <a:prstGeom prst="roundRect">
            <a:avLst>
              <a:gd name="adj" fmla="val 4839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889450" y="1511201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889450" y="1917502"/>
            <a:ext cx="3782669" cy="2190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800"/>
              </a:spcBef>
              <a:buNone/>
            </a:pPr>
            <a:r>
              <a:rPr lang="en-US" sz="135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Chain-of-Region Paradigm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889450" y="2212777"/>
            <a:ext cx="3782669" cy="35540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spcBef>
                <a:spcPts val="600"/>
              </a:spcBef>
              <a:buNone/>
            </a:pPr>
            <a:r>
              <a:rPr lang="en-US" sz="10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A hierarchical reasoning paradigm + a scalable data-synthesis pipeline and richly-annotated reasoning dataset.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33400" y="3098750"/>
            <a:ext cx="4038600" cy="1574750"/>
          </a:xfrm>
          <a:prstGeom prst="roundRect">
            <a:avLst>
              <a:gd name="adj" fmla="val 4839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98450" y="3238351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8450" y="3644652"/>
            <a:ext cx="3782669" cy="2190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800"/>
              </a:spcBef>
              <a:buNone/>
            </a:pPr>
            <a:r>
              <a:rPr lang="en-US" sz="135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RL with Plausibility Rewards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698450" y="3939927"/>
            <a:ext cx="3782669" cy="35540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spcBef>
                <a:spcPts val="600"/>
              </a:spcBef>
              <a:buNone/>
            </a:pPr>
            <a:r>
              <a:rPr lang="en-US" sz="10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Spatial-distance rewards directly optimize geographic accuracy while enforcing strict output formatting.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724400" y="3098750"/>
            <a:ext cx="4038600" cy="1574750"/>
          </a:xfrm>
          <a:prstGeom prst="roundRect">
            <a:avLst>
              <a:gd name="adj" fmla="val 4839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889450" y="3238351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889450" y="3644652"/>
            <a:ext cx="3782669" cy="2190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800"/>
              </a:spcBef>
              <a:buNone/>
            </a:pPr>
            <a:r>
              <a:rPr lang="en-US" sz="135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Empirical Evidence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889450" y="3939927"/>
            <a:ext cx="3782669" cy="35540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spcBef>
                <a:spcPts val="600"/>
              </a:spcBef>
              <a:buNone/>
            </a:pPr>
            <a:r>
              <a:rPr lang="en-US" sz="10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Pure reasoning, with zero external retrieval, matches or surpasses retrieval-based pipelines.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381000"/>
            <a:ext cx="7228332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Related Work: Image Geolocalization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3400" y="806351"/>
            <a:ext cx="7228332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500"/>
              </a:spcBef>
              <a:buNone/>
            </a:pPr>
            <a:r>
              <a:rPr lang="en-US" sz="11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A paradigm shift toward reasoning — and where Geo-R stands.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3400" y="1015901"/>
            <a:ext cx="685800" cy="38100"/>
          </a:xfrm>
          <a:prstGeom prst="rect">
            <a:avLst/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03871" y="406301"/>
            <a:ext cx="906729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05 / 20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33400" y="1524000"/>
            <a:ext cx="2539901" cy="1371600"/>
          </a:xfrm>
          <a:prstGeom prst="roundRect">
            <a:avLst>
              <a:gd name="adj" fmla="val 5556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98450" y="1663601"/>
            <a:ext cx="2253996" cy="1809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Classification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98450" y="1920776"/>
            <a:ext cx="2253996" cy="3378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30"/>
              </a:lnSpc>
              <a:spcBef>
                <a:spcPts val="600"/>
              </a:spcBef>
              <a:buNone/>
            </a:pPr>
            <a:r>
              <a:rPr lang="en-US" sz="95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Partition Earth into discrete cells.</a:t>
            </a:r>
            <a:endParaRPr lang="en-US" sz="950" dirty="0"/>
          </a:p>
          <a:p>
            <a:pPr marL="0" indent="0" algn="l">
              <a:lnSpc>
                <a:spcPts val="1330"/>
              </a:lnSpc>
              <a:spcBef>
                <a:spcPts val="600"/>
              </a:spcBef>
              <a:buNone/>
            </a:pPr>
            <a:r>
              <a:rPr lang="en-US" sz="95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PlaNet · ISNs · GeoDecoder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3096973" y="2108150"/>
            <a:ext cx="181255" cy="2571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→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301901" y="1524000"/>
            <a:ext cx="2539901" cy="1371600"/>
          </a:xfrm>
          <a:prstGeom prst="roundRect">
            <a:avLst>
              <a:gd name="adj" fmla="val 5556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466951" y="1663601"/>
            <a:ext cx="2253996" cy="1809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Retrieval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466951" y="1920776"/>
            <a:ext cx="2253996" cy="3378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30"/>
              </a:lnSpc>
              <a:spcBef>
                <a:spcPts val="600"/>
              </a:spcBef>
              <a:buNone/>
            </a:pPr>
            <a:r>
              <a:rPr lang="en-US" sz="95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Match similar geo-tagged images.</a:t>
            </a:r>
            <a:endParaRPr lang="en-US" sz="950" dirty="0"/>
          </a:p>
          <a:p>
            <a:pPr marL="0" indent="0" algn="l">
              <a:lnSpc>
                <a:spcPts val="1330"/>
              </a:lnSpc>
              <a:spcBef>
                <a:spcPts val="600"/>
              </a:spcBef>
              <a:buNone/>
            </a:pPr>
            <a:r>
              <a:rPr lang="en-US" sz="95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Img2Loc · PIGEON · G3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5865623" y="2108150"/>
            <a:ext cx="181255" cy="2571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070550" y="1524000"/>
            <a:ext cx="2539901" cy="1371600"/>
          </a:xfrm>
          <a:prstGeom prst="roundRect">
            <a:avLst>
              <a:gd name="adj" fmla="val 5556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235601" y="1663601"/>
            <a:ext cx="2253996" cy="1809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Reasoning / Generation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235601" y="1920776"/>
            <a:ext cx="2253996" cy="5067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30"/>
              </a:lnSpc>
              <a:spcBef>
                <a:spcPts val="600"/>
              </a:spcBef>
              <a:buNone/>
            </a:pPr>
            <a:r>
              <a:rPr lang="en-US" sz="95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VLMs produce structured reasoning + coordinates.</a:t>
            </a:r>
            <a:endParaRPr lang="en-US" sz="950" dirty="0"/>
          </a:p>
          <a:p>
            <a:pPr marL="0" indent="0" algn="l">
              <a:lnSpc>
                <a:spcPts val="1330"/>
              </a:lnSpc>
              <a:spcBef>
                <a:spcPts val="600"/>
              </a:spcBef>
              <a:buNone/>
            </a:pPr>
            <a:r>
              <a:rPr lang="en-US" sz="95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Often distilled &amp; synthetic.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533400" y="3174950"/>
            <a:ext cx="8229600" cy="1092101"/>
          </a:xfrm>
          <a:prstGeom prst="roundRect">
            <a:avLst>
              <a:gd name="adj" fmla="val 6977"/>
            </a:avLst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98450" y="3314551"/>
            <a:ext cx="8057489" cy="2095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Geo-R = truly retrieval-free AND distillation-free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98450" y="3600301"/>
            <a:ext cx="8057489" cy="17770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spcBef>
                <a:spcPts val="600"/>
              </a:spcBef>
              <a:buNone/>
            </a:pPr>
            <a:r>
              <a:rPr lang="en-US" sz="1000" dirty="0">
                <a:solidFill>
                  <a:srgbClr val="DCE6E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Supervision is reverse-decoded from real ground-truth coordinates — not generated by other models, not distilled.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381000"/>
            <a:ext cx="7228332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Verifiable Rewards for VLMs &amp; the Gap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3400" y="806351"/>
            <a:ext cx="7228332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500"/>
              </a:spcBef>
              <a:buNone/>
            </a:pPr>
            <a:r>
              <a:rPr lang="en-US" sz="11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RL with verifiable rewards drives structured reasoning — but rarely for spatial geography.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3400" y="1015901"/>
            <a:ext cx="685800" cy="38100"/>
          </a:xfrm>
          <a:prstGeom prst="rect">
            <a:avLst/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03871" y="406301"/>
            <a:ext cx="906729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06 / 20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33400" y="1422350"/>
            <a:ext cx="4663440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Prior R1-style / GRPO work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33400" y="1752600"/>
            <a:ext cx="1081980" cy="253901"/>
          </a:xfrm>
          <a:prstGeom prst="roundRect">
            <a:avLst>
              <a:gd name="adj" fmla="val 50019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22580" y="1790700"/>
            <a:ext cx="1103620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R1-OneVision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717030" y="1752600"/>
            <a:ext cx="513011" cy="253901"/>
          </a:xfrm>
          <a:prstGeom prst="roundRect">
            <a:avLst>
              <a:gd name="adj" fmla="val 50019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711900" y="1790700"/>
            <a:ext cx="523271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R1-V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2331690" y="1752600"/>
            <a:ext cx="1722090" cy="253901"/>
          </a:xfrm>
          <a:prstGeom prst="roundRect">
            <a:avLst>
              <a:gd name="adj" fmla="val 50019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314469" y="1790700"/>
            <a:ext cx="1756532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VisualThinker-R1-Zero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533400" y="2082701"/>
            <a:ext cx="1081980" cy="253901"/>
          </a:xfrm>
          <a:prstGeom prst="roundRect">
            <a:avLst>
              <a:gd name="adj" fmla="val 50019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22580" y="2120801"/>
            <a:ext cx="1103620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VL-Rethinker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717030" y="2082701"/>
            <a:ext cx="939701" cy="253901"/>
          </a:xfrm>
          <a:prstGeom prst="roundRect">
            <a:avLst>
              <a:gd name="adj" fmla="val 50019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707633" y="2120801"/>
            <a:ext cx="958495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Visual-RFT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2758380" y="2082701"/>
            <a:ext cx="655290" cy="253901"/>
          </a:xfrm>
          <a:prstGeom prst="roundRect">
            <a:avLst>
              <a:gd name="adj" fmla="val 50019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751828" y="2120801"/>
            <a:ext cx="668396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LMM-R1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3515320" y="2082701"/>
            <a:ext cx="1508671" cy="253901"/>
          </a:xfrm>
          <a:prstGeom prst="roundRect">
            <a:avLst>
              <a:gd name="adj" fmla="val 50019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500234" y="2120801"/>
            <a:ext cx="1538844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GRPO (DeepSeek-R1)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533400" y="3174950"/>
            <a:ext cx="4663440" cy="17770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Most efforts target </a:t>
            </a:r>
            <a:r>
              <a:rPr lang="en-US" sz="1000" b="1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mathematical or perceptual reasoning</a:t>
            </a:r>
            <a:r>
              <a:rPr lang="en-US" sz="10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334000" y="1422350"/>
            <a:ext cx="3429000" cy="2844701"/>
          </a:xfrm>
          <a:prstGeom prst="roundRect">
            <a:avLst>
              <a:gd name="adj" fmla="val 2679"/>
            </a:avLst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499050" y="1561951"/>
            <a:ext cx="3160877" cy="2095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E8A33D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RESEARCH GAP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499050" y="1898452"/>
            <a:ext cx="3160877" cy="60766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95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Few apply GRPO to </a:t>
            </a:r>
            <a:r>
              <a:rPr lang="en-US" sz="110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spatial reasoning with retrieval-free supervision</a:t>
            </a:r>
            <a:r>
              <a:rPr lang="en-US" sz="1100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, directly optimizing coordinates with geographic-plausibility rewards.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499050" y="2658517"/>
            <a:ext cx="3160877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1200"/>
              </a:spcBef>
              <a:buNone/>
            </a:pPr>
            <a:r>
              <a:rPr lang="en-US" sz="1050" b="1" dirty="0">
                <a:solidFill>
                  <a:srgbClr val="E8A33D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→ This is exactly Geo-R’s entry point.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381000"/>
            <a:ext cx="7228332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The Geo-R Framework Overview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3400" y="806351"/>
            <a:ext cx="7228332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500"/>
              </a:spcBef>
              <a:buNone/>
            </a:pPr>
            <a:r>
              <a:rPr lang="en-US" sz="11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Reasoning-driven geolocalization — no retrieval database required.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3400" y="1015901"/>
            <a:ext cx="685800" cy="38100"/>
          </a:xfrm>
          <a:prstGeom prst="rect">
            <a:avLst/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03871" y="406301"/>
            <a:ext cx="906729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07 / 20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33400" y="1524000"/>
            <a:ext cx="1625501" cy="1092101"/>
          </a:xfrm>
          <a:prstGeom prst="roundRect">
            <a:avLst>
              <a:gd name="adj" fmla="val 6977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98450" y="1663601"/>
            <a:ext cx="1321308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User Input / Prompt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98450" y="1876276"/>
            <a:ext cx="1321308" cy="42058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05"/>
              </a:lnSpc>
              <a:spcBef>
                <a:spcPts val="400"/>
              </a:spcBef>
              <a:buNone/>
            </a:pPr>
            <a:r>
              <a:rPr lang="en-US" sz="85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Analyze the image; output 4 levels: Country, State, City, Coordinates.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2182319" y="1905000"/>
            <a:ext cx="207213" cy="2381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→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2438400" y="1524000"/>
            <a:ext cx="1371600" cy="1092101"/>
          </a:xfrm>
          <a:prstGeom prst="roundRect">
            <a:avLst>
              <a:gd name="adj" fmla="val 6977"/>
            </a:avLst>
          </a:prstGeom>
          <a:solidFill>
            <a:srgbClr val="2E6E8E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2603450" y="1663601"/>
            <a:ext cx="1062329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0000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Policy Model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2603450" y="1876276"/>
            <a:ext cx="1062329" cy="28039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05"/>
              </a:lnSpc>
              <a:spcBef>
                <a:spcPts val="400"/>
              </a:spcBef>
              <a:buNone/>
            </a:pPr>
            <a:r>
              <a:rPr lang="en-US" sz="850" dirty="0">
                <a:solidFill>
                  <a:srgbClr val="DCE6E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Qwen2.5-VL backbone.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3833269" y="1905000"/>
            <a:ext cx="207213" cy="2381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→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089350" y="1524000"/>
            <a:ext cx="1905000" cy="1092101"/>
          </a:xfrm>
          <a:prstGeom prst="roundRect">
            <a:avLst>
              <a:gd name="adj" fmla="val 6977"/>
            </a:avLst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254401" y="1663601"/>
            <a:ext cx="1606397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Reasoning Chain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254401" y="1876276"/>
            <a:ext cx="1606397" cy="25390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00"/>
              </a:lnSpc>
              <a:spcBef>
                <a:spcPts val="400"/>
              </a:spcBef>
              <a:buNone/>
            </a:pPr>
            <a:r>
              <a:rPr lang="en-US" sz="800" dirty="0">
                <a:solidFill>
                  <a:srgbClr val="DCE6E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Thinking → Reasoning → Prediction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254401" y="2193578"/>
            <a:ext cx="1606397" cy="126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00"/>
              </a:lnSpc>
              <a:spcBef>
                <a:spcPts val="500"/>
              </a:spcBef>
              <a:buNone/>
            </a:pPr>
            <a:r>
              <a:rPr lang="en-US" sz="800" dirty="0">
                <a:solidFill>
                  <a:srgbClr val="E8A33D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Japan · Hokkaidō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4254401" y="2345829"/>
            <a:ext cx="1606397" cy="126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00"/>
              </a:lnSpc>
              <a:spcBef>
                <a:spcPts val="200"/>
              </a:spcBef>
              <a:buNone/>
            </a:pPr>
            <a:r>
              <a:rPr lang="en-US" sz="800" dirty="0">
                <a:solidFill>
                  <a:srgbClr val="E8A33D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(43.45, 142.62)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6017768" y="1905000"/>
            <a:ext cx="207213" cy="2381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→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273701" y="1524000"/>
            <a:ext cx="2489150" cy="1092101"/>
          </a:xfrm>
          <a:prstGeom prst="roundRect">
            <a:avLst>
              <a:gd name="adj" fmla="val 6977"/>
            </a:avLst>
          </a:prstGeom>
          <a:solidFill>
            <a:srgbClr val="F4F6F8"/>
          </a:solidFill>
          <a:ln w="9525">
            <a:solidFill>
              <a:srgbClr val="E8A33D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448276" y="1673126"/>
            <a:ext cx="2182800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Rule-based Reward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448276" y="1898452"/>
            <a:ext cx="2182800" cy="14019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05"/>
              </a:lnSpc>
              <a:spcBef>
                <a:spcPts val="500"/>
              </a:spcBef>
              <a:buNone/>
            </a:pPr>
            <a:r>
              <a:rPr lang="en-US" sz="85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Distance-Based (Haversine)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6448276" y="2076748"/>
            <a:ext cx="2182800" cy="14019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05"/>
              </a:lnSpc>
              <a:spcBef>
                <a:spcPts val="300"/>
              </a:spcBef>
              <a:buNone/>
            </a:pPr>
            <a:r>
              <a:rPr lang="en-US" sz="85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+ Format-Based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2438400" y="2895600"/>
            <a:ext cx="6324600" cy="330101"/>
          </a:xfrm>
          <a:prstGeom prst="roundRect">
            <a:avLst>
              <a:gd name="adj" fmla="val 23084"/>
            </a:avLst>
          </a:prstGeom>
          <a:solidFill>
            <a:srgbClr val="EAF1F6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2543505" y="3035201"/>
            <a:ext cx="611438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↺  Policy Optimization (GRPO) feeds reward back to the Policy Model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558751" y="4851350"/>
            <a:ext cx="2590699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Chain-of-Region Reasoning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3276502" y="4851350"/>
            <a:ext cx="2590699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Haversine Distance Reward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5994401" y="4851350"/>
            <a:ext cx="2590699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Retrieval-Free Architecture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381000"/>
            <a:ext cx="7228332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Methodology I — Chain-of-Region (CoR)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3400" y="806351"/>
            <a:ext cx="7228332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500"/>
              </a:spcBef>
              <a:buNone/>
            </a:pPr>
            <a:r>
              <a:rPr lang="en-US" sz="11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Hierarchical geographic inference: from continent to coordinate.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3400" y="1015901"/>
            <a:ext cx="685800" cy="38100"/>
          </a:xfrm>
          <a:prstGeom prst="rect">
            <a:avLst/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03871" y="406301"/>
            <a:ext cx="906729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08 / 20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33400" y="1574750"/>
            <a:ext cx="1879550" cy="1396901"/>
          </a:xfrm>
          <a:prstGeom prst="roundRect">
            <a:avLst>
              <a:gd name="adj" fmla="val 5455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98450" y="1714351"/>
            <a:ext cx="1580439" cy="1905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Country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698450" y="1981051"/>
            <a:ext cx="1580439" cy="3083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5"/>
              </a:lnSpc>
              <a:spcBef>
                <a:spcPts val="600"/>
              </a:spcBef>
              <a:buNone/>
            </a:pPr>
            <a:r>
              <a:rPr lang="en-US" sz="9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Identify nation from broad cues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98450" y="2390924"/>
            <a:ext cx="158043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800"/>
              </a:spcBef>
              <a:buNone/>
            </a:pPr>
            <a:r>
              <a:rPr lang="en-US" sz="90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e.g. France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2398776" y="2158901"/>
            <a:ext cx="155448" cy="2190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›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2565350" y="1574750"/>
            <a:ext cx="1879550" cy="1396901"/>
          </a:xfrm>
          <a:prstGeom prst="roundRect">
            <a:avLst>
              <a:gd name="adj" fmla="val 5455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730401" y="1714351"/>
            <a:ext cx="1580439" cy="1905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State / Province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2730401" y="1981051"/>
            <a:ext cx="1580439" cy="15418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5"/>
              </a:lnSpc>
              <a:spcBef>
                <a:spcPts val="600"/>
              </a:spcBef>
              <a:buNone/>
            </a:pPr>
            <a:r>
              <a:rPr lang="en-US" sz="9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Narrow to admin region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30401" y="2236738"/>
            <a:ext cx="158043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800"/>
              </a:spcBef>
              <a:buNone/>
            </a:pPr>
            <a:r>
              <a:rPr lang="en-US" sz="90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e.g. Île-de-France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430726" y="2158901"/>
            <a:ext cx="155448" cy="2190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›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97301" y="1574750"/>
            <a:ext cx="1879550" cy="1396901"/>
          </a:xfrm>
          <a:prstGeom prst="roundRect">
            <a:avLst>
              <a:gd name="adj" fmla="val 5455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62351" y="1714351"/>
            <a:ext cx="1580439" cy="1905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City / Place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762351" y="1981051"/>
            <a:ext cx="1580439" cy="15418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5"/>
              </a:lnSpc>
              <a:spcBef>
                <a:spcPts val="600"/>
              </a:spcBef>
              <a:buNone/>
            </a:pPr>
            <a:r>
              <a:rPr lang="en-US" sz="9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Locate the urban area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762351" y="2236738"/>
            <a:ext cx="158043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800"/>
              </a:spcBef>
              <a:buNone/>
            </a:pPr>
            <a:r>
              <a:rPr lang="en-US" sz="90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e.g. Paris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62677" y="2158901"/>
            <a:ext cx="155448" cy="2190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›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629400" y="1574750"/>
            <a:ext cx="1879550" cy="1396901"/>
          </a:xfrm>
          <a:prstGeom prst="roundRect">
            <a:avLst>
              <a:gd name="adj" fmla="val 5455"/>
            </a:avLst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6794450" y="1714351"/>
            <a:ext cx="1580439" cy="1905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GPS Coordinates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6794450" y="1981051"/>
            <a:ext cx="1580439" cy="15418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5"/>
              </a:lnSpc>
              <a:spcBef>
                <a:spcPts val="600"/>
              </a:spcBef>
              <a:buNone/>
            </a:pPr>
            <a:r>
              <a:rPr lang="en-US" sz="900" dirty="0">
                <a:solidFill>
                  <a:srgbClr val="DCE6E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Predict lat &amp; longitude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6794450" y="2236738"/>
            <a:ext cx="158043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800"/>
              </a:spcBef>
              <a:buNone/>
            </a:pPr>
            <a:r>
              <a:rPr lang="en-US" sz="900" b="1" dirty="0">
                <a:solidFill>
                  <a:srgbClr val="E8A33D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e.g. (48.85, 2.35)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533400" y="3251150"/>
            <a:ext cx="8229600" cy="914400"/>
          </a:xfrm>
          <a:prstGeom prst="roundRect">
            <a:avLst>
              <a:gd name="adj" fmla="val 8333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698450" y="3390751"/>
            <a:ext cx="8057489" cy="6286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1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Decomposes a hard coordinate-regression problem into interpretable subgoals, explicitly activating the VLM’s latent geographic priors. Reasoning uses visible cues — </a:t>
            </a:r>
            <a:r>
              <a:rPr lang="en-US" sz="110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landmarks, vegetation, architecture, climate</a:t>
            </a:r>
            <a:r>
              <a:rPr lang="en-US" sz="11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 — a transition from </a:t>
            </a:r>
            <a:r>
              <a:rPr lang="en-US" sz="1100" i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what is seen</a:t>
            </a:r>
            <a:r>
              <a:rPr lang="en-US" sz="11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 to </a:t>
            </a:r>
            <a:r>
              <a:rPr lang="en-US" sz="1100" i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where it is</a:t>
            </a:r>
            <a:r>
              <a:rPr lang="en-US" sz="11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.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381000"/>
            <a:ext cx="7228332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Methodology II — Data Synthesis at Scale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3400" y="806351"/>
            <a:ext cx="7228332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500"/>
              </a:spcBef>
              <a:buNone/>
            </a:pPr>
            <a:r>
              <a:rPr lang="en-US" sz="11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MP16-Rand-500K: reasoning labels reverse-decoded from ground-truth coordinates.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3400" y="1015901"/>
            <a:ext cx="685800" cy="38100"/>
          </a:xfrm>
          <a:prstGeom prst="rect">
            <a:avLst/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03871" y="406301"/>
            <a:ext cx="906729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09 / 20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33400" y="1498550"/>
            <a:ext cx="1879550" cy="914400"/>
          </a:xfrm>
          <a:prstGeom prst="roundRect">
            <a:avLst>
              <a:gd name="adj" fmla="val 8333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98450" y="1638151"/>
            <a:ext cx="1580439" cy="34260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00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GPS Coordinates</a:t>
            </a:r>
            <a:endParaRPr lang="en-US" sz="1000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000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(ground truth)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2398776" y="1854101"/>
            <a:ext cx="155448" cy="2190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→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2565350" y="1498550"/>
            <a:ext cx="1879550" cy="914400"/>
          </a:xfrm>
          <a:prstGeom prst="roundRect">
            <a:avLst>
              <a:gd name="adj" fmla="val 8333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2730401" y="1638151"/>
            <a:ext cx="1580439" cy="51390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00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Reverse-decode</a:t>
            </a:r>
            <a:endParaRPr lang="en-US" sz="1000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000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admin boundaries + geocoding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430726" y="1854101"/>
            <a:ext cx="155448" cy="2190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→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97301" y="1498550"/>
            <a:ext cx="1879550" cy="914400"/>
          </a:xfrm>
          <a:prstGeom prst="roundRect">
            <a:avLst>
              <a:gd name="adj" fmla="val 8333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762351" y="1638151"/>
            <a:ext cx="1580439" cy="34260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00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Multi-level entities</a:t>
            </a:r>
            <a:endParaRPr lang="en-US" sz="1000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000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country / region / city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462677" y="1854101"/>
            <a:ext cx="155448" cy="2190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→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629400" y="1498550"/>
            <a:ext cx="1879550" cy="914400"/>
          </a:xfrm>
          <a:prstGeom prst="roundRect">
            <a:avLst>
              <a:gd name="adj" fmla="val 8333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794450" y="1638151"/>
            <a:ext cx="1580439" cy="34260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00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Coarse-to-fine</a:t>
            </a:r>
            <a:endParaRPr lang="en-US" sz="1000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000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reasoning chain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33400" y="2717750"/>
            <a:ext cx="2979319" cy="9620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6200" b="1" dirty="0">
                <a:solidFill>
                  <a:srgbClr val="E8A33D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500K</a:t>
            </a:r>
            <a:endParaRPr lang="en-US" sz="6200" dirty="0"/>
          </a:p>
        </p:txBody>
      </p:sp>
      <p:sp>
        <p:nvSpPr>
          <p:cNvPr id="18" name="Text 16"/>
          <p:cNvSpPr/>
          <p:nvPr/>
        </p:nvSpPr>
        <p:spPr>
          <a:xfrm>
            <a:off x="584150" y="3657600"/>
            <a:ext cx="3108960" cy="3238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geographically diverse reasoning samples (from MP16-Pro, 4.72M Flickr images)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962400" y="2717750"/>
            <a:ext cx="4800600" cy="1498550"/>
          </a:xfrm>
          <a:prstGeom prst="roundRect">
            <a:avLst>
              <a:gd name="adj" fmla="val 5085"/>
            </a:avLst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127450" y="2857351"/>
            <a:ext cx="4559909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No manual annotation.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127450" y="3095476"/>
            <a:ext cx="4559909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600"/>
              </a:spcBef>
              <a:buNone/>
            </a:pPr>
            <a:r>
              <a:rPr lang="en-US" sz="110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No synthetic / model-generated reasoning.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127450" y="3333601"/>
            <a:ext cx="4559909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600"/>
              </a:spcBef>
              <a:buNone/>
            </a:pPr>
            <a:r>
              <a:rPr lang="en-US" sz="1100" b="1" dirty="0">
                <a:solidFill>
                  <a:srgbClr val="E8A33D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No distillation.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127450" y="3622477"/>
            <a:ext cx="4559909" cy="3199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DCE6E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Standardized: missing labels completed, formats unified, multilingual place names resolved.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381000"/>
            <a:ext cx="7228332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Methodology III — RL with GRPO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3400" y="806351"/>
            <a:ext cx="7228332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500"/>
              </a:spcBef>
              <a:buNone/>
            </a:pPr>
            <a:r>
              <a:rPr lang="en-US" sz="11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SFT ignores small coordinate errors; RL gives continuous, directional signals.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3400" y="1015901"/>
            <a:ext cx="685800" cy="38100"/>
          </a:xfrm>
          <a:prstGeom prst="rect">
            <a:avLst/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03871" y="406301"/>
            <a:ext cx="906729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10 / 20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33400" y="1346150"/>
            <a:ext cx="2590699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GRPO Optimization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33400" y="1625501"/>
            <a:ext cx="2539901" cy="736550"/>
          </a:xfrm>
          <a:prstGeom prst="roundRect">
            <a:avLst>
              <a:gd name="adj" fmla="val 10346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98450" y="1765102"/>
            <a:ext cx="2253996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Sample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98450" y="1965127"/>
            <a:ext cx="2253996" cy="14019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05"/>
              </a:lnSpc>
              <a:spcBef>
                <a:spcPts val="300"/>
              </a:spcBef>
              <a:buNone/>
            </a:pPr>
            <a:r>
              <a:rPr lang="en-US" sz="85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Multiple candidate responses per query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533400" y="2463701"/>
            <a:ext cx="2539901" cy="736550"/>
          </a:xfrm>
          <a:prstGeom prst="roundRect">
            <a:avLst>
              <a:gd name="adj" fmla="val 10346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98450" y="2603302"/>
            <a:ext cx="2253996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Group-relative ranking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98450" y="2803327"/>
            <a:ext cx="2253996" cy="14019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05"/>
              </a:lnSpc>
              <a:spcBef>
                <a:spcPts val="300"/>
              </a:spcBef>
              <a:buNone/>
            </a:pPr>
            <a:r>
              <a:rPr lang="en-US" sz="85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Estimate advantage within the group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533400" y="3301901"/>
            <a:ext cx="2539901" cy="736550"/>
          </a:xfrm>
          <a:prstGeom prst="roundRect">
            <a:avLst>
              <a:gd name="adj" fmla="val 10346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98450" y="3441502"/>
            <a:ext cx="2253996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Stable policy update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98450" y="3641527"/>
            <a:ext cx="2253996" cy="14019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05"/>
              </a:lnSpc>
              <a:spcBef>
                <a:spcPts val="300"/>
              </a:spcBef>
              <a:buNone/>
            </a:pPr>
            <a:r>
              <a:rPr lang="en-US" sz="85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Informed gradient updates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3327350" y="1346150"/>
            <a:ext cx="5440680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Composite Reward Function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327350" y="1625501"/>
            <a:ext cx="1727150" cy="914400"/>
          </a:xfrm>
          <a:prstGeom prst="roundRect">
            <a:avLst>
              <a:gd name="adj" fmla="val 8333"/>
            </a:avLst>
          </a:prstGeom>
          <a:solidFill>
            <a:srgbClr val="2E6E8E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492401" y="1765102"/>
            <a:ext cx="1424991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d ≤ 750 km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3492401" y="1984177"/>
            <a:ext cx="1424991" cy="13201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40"/>
              </a:lnSpc>
              <a:spcBef>
                <a:spcPts val="6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1.0 − 0.5·(d/750)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492401" y="2192387"/>
            <a:ext cx="1424991" cy="1143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600"/>
              </a:spcBef>
              <a:buNone/>
            </a:pPr>
            <a:r>
              <a:rPr lang="en-US" sz="750" dirty="0">
                <a:solidFill>
                  <a:srgbClr val="EAF1F6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High accuracy</a:t>
            </a:r>
            <a:endParaRPr lang="en-US" sz="750" dirty="0"/>
          </a:p>
        </p:txBody>
      </p:sp>
      <p:sp>
        <p:nvSpPr>
          <p:cNvPr id="21" name="Text 19"/>
          <p:cNvSpPr/>
          <p:nvPr/>
        </p:nvSpPr>
        <p:spPr>
          <a:xfrm>
            <a:off x="5130701" y="1625501"/>
            <a:ext cx="1727150" cy="914400"/>
          </a:xfrm>
          <a:prstGeom prst="roundRect">
            <a:avLst>
              <a:gd name="adj" fmla="val 8333"/>
            </a:avLst>
          </a:prstGeom>
          <a:solidFill>
            <a:srgbClr val="6FA2BC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5295751" y="1765102"/>
            <a:ext cx="1424991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750 &lt; d ≤ 2500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5295751" y="1984177"/>
            <a:ext cx="1424991" cy="13201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40"/>
              </a:lnSpc>
              <a:spcBef>
                <a:spcPts val="6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0.5 − 0.3·(d−750)/1750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5295751" y="2192387"/>
            <a:ext cx="1424991" cy="1143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600"/>
              </a:spcBef>
              <a:buNone/>
            </a:pPr>
            <a:r>
              <a:rPr lang="en-US" sz="750" dirty="0">
                <a:solidFill>
                  <a:srgbClr val="EAF1F6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Moderate</a:t>
            </a:r>
            <a:endParaRPr lang="en-US" sz="750" dirty="0"/>
          </a:p>
        </p:txBody>
      </p:sp>
      <p:sp>
        <p:nvSpPr>
          <p:cNvPr id="25" name="Text 23"/>
          <p:cNvSpPr/>
          <p:nvPr/>
        </p:nvSpPr>
        <p:spPr>
          <a:xfrm>
            <a:off x="6934200" y="1625501"/>
            <a:ext cx="1727150" cy="914400"/>
          </a:xfrm>
          <a:prstGeom prst="roundRect">
            <a:avLst>
              <a:gd name="adj" fmla="val 8333"/>
            </a:avLst>
          </a:prstGeom>
          <a:solidFill>
            <a:srgbClr val="A9C5D5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7099250" y="1765102"/>
            <a:ext cx="1424991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d &gt; 2500 km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7099250" y="1984177"/>
            <a:ext cx="1424991" cy="13201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40"/>
              </a:lnSpc>
              <a:spcBef>
                <a:spcPts val="6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0.2 − 0.2·(d−2500)/17500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7099250" y="2192387"/>
            <a:ext cx="1424991" cy="1143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600"/>
              </a:spcBef>
              <a:buNone/>
            </a:pPr>
            <a:r>
              <a:rPr lang="en-US" sz="750" dirty="0">
                <a:solidFill>
                  <a:srgbClr val="EAF1F6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Decay (cap ≈ 20000 km)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3327350" y="2616101"/>
            <a:ext cx="5440680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r_distance — Haversine geodesic error, piecewise &amp; smooth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3327350" y="2895600"/>
            <a:ext cx="2603450" cy="736550"/>
          </a:xfrm>
          <a:prstGeom prst="roundRect">
            <a:avLst>
              <a:gd name="adj" fmla="val 10346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9"/>
          <p:cNvSpPr/>
          <p:nvPr/>
        </p:nvSpPr>
        <p:spPr>
          <a:xfrm>
            <a:off x="3492401" y="3035201"/>
            <a:ext cx="2318817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E7D32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✓ Valid format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3492401" y="3238351"/>
            <a:ext cx="2318817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400"/>
              </a:spcBef>
              <a:buNone/>
            </a:pPr>
            <a:r>
              <a:rPr lang="en-US" sz="85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exactly one (lat, lon) pair → r_format = 1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6057900" y="2895600"/>
            <a:ext cx="2603450" cy="736550"/>
          </a:xfrm>
          <a:prstGeom prst="roundRect">
            <a:avLst>
              <a:gd name="adj" fmla="val 10346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4" name="Text 32"/>
          <p:cNvSpPr/>
          <p:nvPr/>
        </p:nvSpPr>
        <p:spPr>
          <a:xfrm>
            <a:off x="6222950" y="3035201"/>
            <a:ext cx="2318817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C0392B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✗ Invalid / ambiguous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6222950" y="3238351"/>
            <a:ext cx="2318817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400"/>
              </a:spcBef>
              <a:buNone/>
            </a:pPr>
            <a:r>
              <a:rPr lang="en-US" sz="85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missing / multiple pairs → r_format = 0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3327350" y="3784550"/>
            <a:ext cx="5334000" cy="431750"/>
          </a:xfrm>
          <a:prstGeom prst="roundRect">
            <a:avLst>
              <a:gd name="adj" fmla="val 17649"/>
            </a:avLst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3442362" y="3924151"/>
            <a:ext cx="5103977" cy="2190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 = r_distance × r_format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3274010" y="4267200"/>
            <a:ext cx="5440680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Only predictions that are both accurate AND well-formatted contribute gradients.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381000"/>
            <a:ext cx="7228332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Methodology IV — Hard Data Selection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3400" y="806351"/>
            <a:ext cx="7228332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500"/>
              </a:spcBef>
              <a:buNone/>
            </a:pPr>
            <a:r>
              <a:rPr lang="en-US" sz="11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MP16-Hard-200K: solving the vanishing-advantages problem.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3400" y="1015901"/>
            <a:ext cx="685800" cy="38100"/>
          </a:xfrm>
          <a:prstGeom prst="rect">
            <a:avLst/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03871" y="406301"/>
            <a:ext cx="906729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11 / 20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33400" y="1473101"/>
            <a:ext cx="2667000" cy="1905000"/>
          </a:xfrm>
          <a:prstGeom prst="roundRect">
            <a:avLst>
              <a:gd name="adj" fmla="val 4000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98450" y="1612702"/>
            <a:ext cx="2383637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E8A33D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CHALLENGE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698450" y="1831777"/>
            <a:ext cx="2383637" cy="1905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600"/>
              </a:spcBef>
              <a:buNone/>
            </a:pPr>
            <a:r>
              <a:rPr lang="en-US" sz="125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Vanishing Advantages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98450" y="2111127"/>
            <a:ext cx="2383637" cy="63996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700"/>
              </a:spcBef>
              <a:buNone/>
            </a:pPr>
            <a:r>
              <a:rPr lang="en-US" sz="9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Late training is dominated by “popular regions” (city centers, landmarks). Strong cues → uniform rewards → advantage → 0 → dead gradients.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3352800" y="1473101"/>
            <a:ext cx="2667000" cy="1905000"/>
          </a:xfrm>
          <a:prstGeom prst="roundRect">
            <a:avLst>
              <a:gd name="adj" fmla="val 4000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517850" y="1612702"/>
            <a:ext cx="2383637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E8A33D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SOLUTION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3517850" y="1831777"/>
            <a:ext cx="2383637" cy="1905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600"/>
              </a:spcBef>
              <a:buNone/>
            </a:pPr>
            <a:r>
              <a:rPr lang="en-US" sz="125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Diversity-based Filtering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3517850" y="2111127"/>
            <a:ext cx="2383637" cy="47997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700"/>
              </a:spcBef>
              <a:buNone/>
            </a:pPr>
            <a:r>
              <a:rPr lang="en-US" sz="9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Find samples a Qwen-VL-3B localizes correctly (popular clusters); exclude everything within a 200 km radius of them.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172200" y="1473101"/>
            <a:ext cx="2667000" cy="1905000"/>
          </a:xfrm>
          <a:prstGeom prst="roundRect">
            <a:avLst>
              <a:gd name="adj" fmla="val 4000"/>
            </a:avLst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37250" y="1612702"/>
            <a:ext cx="2383637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E8A33D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OUTCOME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6337250" y="1831777"/>
            <a:ext cx="2383637" cy="1905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600"/>
              </a:spcBef>
              <a:buNone/>
            </a:pPr>
            <a:r>
              <a:rPr lang="en-US" sz="125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MP16-Hard-200K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337250" y="2111127"/>
            <a:ext cx="2383637" cy="47997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700"/>
              </a:spcBef>
              <a:buNone/>
            </a:pPr>
            <a:r>
              <a:rPr lang="en-US" sz="900" dirty="0">
                <a:solidFill>
                  <a:srgbClr val="DCE6E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200K remote, visually ambiguous, culturally neutral samples → higher reward variance, better generalization.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533400" y="3632150"/>
            <a:ext cx="2979319" cy="7715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5000" b="1" dirty="0">
                <a:solidFill>
                  <a:srgbClr val="E8A33D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200K</a:t>
            </a:r>
            <a:endParaRPr lang="en-US" sz="5000" dirty="0"/>
          </a:p>
        </p:txBody>
      </p:sp>
      <p:sp>
        <p:nvSpPr>
          <p:cNvPr id="19" name="Text 17"/>
          <p:cNvSpPr/>
          <p:nvPr/>
        </p:nvSpPr>
        <p:spPr>
          <a:xfrm>
            <a:off x="3174950" y="3810000"/>
            <a:ext cx="5699659" cy="40511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95"/>
              </a:lnSpc>
              <a:buNone/>
            </a:pPr>
            <a:r>
              <a:rPr lang="en-US" sz="110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Throw away the easy questions, train on the hard ones — only then do the gradients carry information.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381000"/>
            <a:ext cx="7228332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Experimental Setup &amp; Benchmarks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3400" y="787301"/>
            <a:ext cx="685800" cy="38100"/>
          </a:xfrm>
          <a:prstGeom prst="rect">
            <a:avLst/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03871" y="406301"/>
            <a:ext cx="906729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12 / 20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33400" y="1269950"/>
            <a:ext cx="4038600" cy="1015901"/>
          </a:xfrm>
          <a:prstGeom prst="roundRect">
            <a:avLst>
              <a:gd name="adj" fmla="val 7501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98450" y="1409551"/>
            <a:ext cx="378266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BENCHMARK 01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98450" y="1603177"/>
            <a:ext cx="3782669" cy="2095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400"/>
              </a:spcBef>
              <a:buNone/>
            </a:pPr>
            <a:r>
              <a:rPr lang="en-US" sz="13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IM2GPS3K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98450" y="1876127"/>
            <a:ext cx="3782669" cy="3083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5"/>
              </a:lnSpc>
              <a:spcBef>
                <a:spcPts val="500"/>
              </a:spcBef>
              <a:buNone/>
            </a:pPr>
            <a:r>
              <a:rPr lang="en-US" sz="9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3,000 curated Flickr images with precise GPS. Fine-grained localization across diverse outdoor scenes.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724400" y="1269950"/>
            <a:ext cx="4038600" cy="1015901"/>
          </a:xfrm>
          <a:prstGeom prst="roundRect">
            <a:avLst>
              <a:gd name="adj" fmla="val 7501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889450" y="1409551"/>
            <a:ext cx="378266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BENCHMARK 02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889450" y="1603177"/>
            <a:ext cx="3782669" cy="2095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400"/>
              </a:spcBef>
              <a:buNone/>
            </a:pPr>
            <a:r>
              <a:rPr lang="en-US" sz="13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YFCC4K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889450" y="1876127"/>
            <a:ext cx="3782669" cy="3083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5"/>
              </a:lnSpc>
              <a:spcBef>
                <a:spcPts val="500"/>
              </a:spcBef>
              <a:buNone/>
            </a:pPr>
            <a:r>
              <a:rPr lang="en-US" sz="9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4,000 geotagged images evenly spread across continents. Tests cross-region generalization.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533400" y="2438400"/>
            <a:ext cx="8290509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Baselines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33400" y="2667000"/>
            <a:ext cx="4038600" cy="660350"/>
          </a:xfrm>
          <a:prstGeom prst="roundRect">
            <a:avLst>
              <a:gd name="adj" fmla="val 11539"/>
            </a:avLst>
          </a:prstGeom>
          <a:solidFill>
            <a:srgbClr val="FFFFFF"/>
          </a:solidFill>
          <a:ln w="9525">
            <a:solidFill>
              <a:srgbClr val="D9E0E7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07975" y="2816126"/>
            <a:ext cx="3763238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Retrieval-based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707975" y="3009751"/>
            <a:ext cx="3763238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400"/>
              </a:spcBef>
              <a:buNone/>
            </a:pPr>
            <a:r>
              <a:rPr lang="en-US" sz="85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[L]kNN · Img2Loc · PIGEON · G3 · Geo-Ranker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724400" y="2667000"/>
            <a:ext cx="4038600" cy="660350"/>
          </a:xfrm>
          <a:prstGeom prst="roundRect">
            <a:avLst>
              <a:gd name="adj" fmla="val 11539"/>
            </a:avLst>
          </a:prstGeom>
          <a:solidFill>
            <a:srgbClr val="FFFFFF"/>
          </a:solidFill>
          <a:ln w="9525">
            <a:solidFill>
              <a:srgbClr val="D9E0E7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898975" y="2816126"/>
            <a:ext cx="3763238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Retrieval-free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4898975" y="3009751"/>
            <a:ext cx="3763238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400"/>
              </a:spcBef>
              <a:buNone/>
            </a:pPr>
            <a:r>
              <a:rPr lang="en-US" sz="85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PlaNet · CPlaNet · ISNs · GeoDecoder · GeoCLIP · GLOBE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533400" y="3479750"/>
            <a:ext cx="4038600" cy="736550"/>
          </a:xfrm>
          <a:prstGeom prst="roundRect">
            <a:avLst>
              <a:gd name="adj" fmla="val 10346"/>
            </a:avLst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98450" y="3619351"/>
            <a:ext cx="378266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Metric: % within distance threshold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698450" y="3838426"/>
            <a:ext cx="378266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600"/>
              </a:spcBef>
              <a:buNone/>
            </a:pPr>
            <a:r>
              <a:rPr lang="en-US" sz="900" b="1" dirty="0">
                <a:solidFill>
                  <a:srgbClr val="E8A33D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1km · 25km · 200km · 750km · 2500km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698450" y="4032052"/>
            <a:ext cx="3782669" cy="1143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400"/>
              </a:spcBef>
              <a:buNone/>
            </a:pPr>
            <a:r>
              <a:rPr lang="en-US" sz="800" dirty="0">
                <a:solidFill>
                  <a:srgbClr val="DCE6E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street → city → region → country → continent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4724400" y="3479750"/>
            <a:ext cx="4038600" cy="736550"/>
          </a:xfrm>
          <a:prstGeom prst="roundRect">
            <a:avLst>
              <a:gd name="adj" fmla="val 10346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4889450" y="3619351"/>
            <a:ext cx="378266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Implementation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4889450" y="3825627"/>
            <a:ext cx="3782669" cy="2911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0"/>
              </a:lnSpc>
              <a:spcBef>
                <a:spcPts val="500"/>
              </a:spcBef>
              <a:buNone/>
            </a:pPr>
            <a:r>
              <a:rPr lang="en-US" sz="85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Base: Qwen2.5-VL-7B-Instruct · Two stages: SFT 500K + RL 200K (GRPO) · 8× NVIDIA A100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381000"/>
            <a:ext cx="7228332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Main Results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3400" y="806351"/>
            <a:ext cx="7228332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500"/>
              </a:spcBef>
              <a:buNone/>
            </a:pPr>
            <a:r>
              <a:rPr lang="en-US" sz="11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Geo-R surpasses all retrieval-free methods — with zero external retrieval database.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3400" y="1015901"/>
            <a:ext cx="685800" cy="38100"/>
          </a:xfrm>
          <a:prstGeom prst="rect">
            <a:avLst/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03871" y="406301"/>
            <a:ext cx="906729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13 / 20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33400" y="1371600"/>
            <a:ext cx="5460950" cy="225326"/>
          </a:xfrm>
          <a:prstGeom prst="rect">
            <a:avLst/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09600" y="1422350"/>
            <a:ext cx="95849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Method</a:t>
            </a:r>
            <a:endParaRPr lang="en-US" sz="860" dirty="0"/>
          </a:p>
        </p:txBody>
      </p:sp>
      <p:sp>
        <p:nvSpPr>
          <p:cNvPr id="8" name="Text 6"/>
          <p:cNvSpPr/>
          <p:nvPr/>
        </p:nvSpPr>
        <p:spPr>
          <a:xfrm>
            <a:off x="1644027" y="1422350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IM 1km</a:t>
            </a:r>
            <a:endParaRPr lang="en-US" sz="860" dirty="0"/>
          </a:p>
        </p:txBody>
      </p:sp>
      <p:sp>
        <p:nvSpPr>
          <p:cNvPr id="9" name="Text 7"/>
          <p:cNvSpPr/>
          <p:nvPr/>
        </p:nvSpPr>
        <p:spPr>
          <a:xfrm>
            <a:off x="2372094" y="1422350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IM 200km</a:t>
            </a:r>
            <a:endParaRPr lang="en-US" sz="860" dirty="0"/>
          </a:p>
        </p:txBody>
      </p:sp>
      <p:sp>
        <p:nvSpPr>
          <p:cNvPr id="10" name="Text 8"/>
          <p:cNvSpPr/>
          <p:nvPr/>
        </p:nvSpPr>
        <p:spPr>
          <a:xfrm>
            <a:off x="3100161" y="1422350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IM 2500km</a:t>
            </a:r>
            <a:endParaRPr lang="en-US" sz="860" dirty="0"/>
          </a:p>
        </p:txBody>
      </p:sp>
      <p:sp>
        <p:nvSpPr>
          <p:cNvPr id="11" name="Text 9"/>
          <p:cNvSpPr/>
          <p:nvPr/>
        </p:nvSpPr>
        <p:spPr>
          <a:xfrm>
            <a:off x="3828228" y="1422350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YF 1km</a:t>
            </a:r>
            <a:endParaRPr lang="en-US" sz="860" dirty="0"/>
          </a:p>
        </p:txBody>
      </p:sp>
      <p:sp>
        <p:nvSpPr>
          <p:cNvPr id="12" name="Text 10"/>
          <p:cNvSpPr/>
          <p:nvPr/>
        </p:nvSpPr>
        <p:spPr>
          <a:xfrm>
            <a:off x="4556296" y="1422350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YF 200km</a:t>
            </a:r>
            <a:endParaRPr lang="en-US" sz="860" dirty="0"/>
          </a:p>
        </p:txBody>
      </p:sp>
      <p:sp>
        <p:nvSpPr>
          <p:cNvPr id="13" name="Text 11"/>
          <p:cNvSpPr/>
          <p:nvPr/>
        </p:nvSpPr>
        <p:spPr>
          <a:xfrm>
            <a:off x="5284363" y="1422350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YF 2500km</a:t>
            </a:r>
            <a:endParaRPr lang="en-US" sz="860" dirty="0"/>
          </a:p>
        </p:txBody>
      </p:sp>
      <p:sp>
        <p:nvSpPr>
          <p:cNvPr id="14" name="Text 12"/>
          <p:cNvSpPr/>
          <p:nvPr/>
        </p:nvSpPr>
        <p:spPr>
          <a:xfrm>
            <a:off x="533400" y="1596926"/>
            <a:ext cx="5460950" cy="228600"/>
          </a:xfrm>
          <a:prstGeom prst="rect">
            <a:avLst/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533400" y="1820763"/>
            <a:ext cx="5460950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09600" y="1635026"/>
            <a:ext cx="95849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Img2Loc †</a:t>
            </a:r>
            <a:endParaRPr lang="en-US" sz="860" dirty="0"/>
          </a:p>
        </p:txBody>
      </p:sp>
      <p:sp>
        <p:nvSpPr>
          <p:cNvPr id="17" name="Text 15"/>
          <p:cNvSpPr/>
          <p:nvPr/>
        </p:nvSpPr>
        <p:spPr>
          <a:xfrm>
            <a:off x="1644027" y="16350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15.34</a:t>
            </a:r>
            <a:endParaRPr lang="en-US" sz="860" dirty="0"/>
          </a:p>
        </p:txBody>
      </p:sp>
      <p:sp>
        <p:nvSpPr>
          <p:cNvPr id="18" name="Text 16"/>
          <p:cNvSpPr/>
          <p:nvPr/>
        </p:nvSpPr>
        <p:spPr>
          <a:xfrm>
            <a:off x="2372094" y="16350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53.59</a:t>
            </a:r>
            <a:endParaRPr lang="en-US" sz="860" dirty="0"/>
          </a:p>
        </p:txBody>
      </p:sp>
      <p:sp>
        <p:nvSpPr>
          <p:cNvPr id="19" name="Text 17"/>
          <p:cNvSpPr/>
          <p:nvPr/>
        </p:nvSpPr>
        <p:spPr>
          <a:xfrm>
            <a:off x="3100161" y="16350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82.78</a:t>
            </a:r>
            <a:endParaRPr lang="en-US" sz="860" dirty="0"/>
          </a:p>
        </p:txBody>
      </p:sp>
      <p:sp>
        <p:nvSpPr>
          <p:cNvPr id="20" name="Text 18"/>
          <p:cNvSpPr/>
          <p:nvPr/>
        </p:nvSpPr>
        <p:spPr>
          <a:xfrm>
            <a:off x="3828228" y="16350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19.78</a:t>
            </a:r>
            <a:endParaRPr lang="en-US" sz="860" dirty="0"/>
          </a:p>
        </p:txBody>
      </p:sp>
      <p:sp>
        <p:nvSpPr>
          <p:cNvPr id="21" name="Text 19"/>
          <p:cNvSpPr/>
          <p:nvPr/>
        </p:nvSpPr>
        <p:spPr>
          <a:xfrm>
            <a:off x="4556296" y="16350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41.40</a:t>
            </a:r>
            <a:endParaRPr lang="en-US" sz="860" dirty="0"/>
          </a:p>
        </p:txBody>
      </p:sp>
      <p:sp>
        <p:nvSpPr>
          <p:cNvPr id="22" name="Text 20"/>
          <p:cNvSpPr/>
          <p:nvPr/>
        </p:nvSpPr>
        <p:spPr>
          <a:xfrm>
            <a:off x="5284363" y="16350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74.07</a:t>
            </a:r>
            <a:endParaRPr lang="en-US" sz="860" dirty="0"/>
          </a:p>
        </p:txBody>
      </p:sp>
      <p:sp>
        <p:nvSpPr>
          <p:cNvPr id="23" name="Text 21"/>
          <p:cNvSpPr/>
          <p:nvPr/>
        </p:nvSpPr>
        <p:spPr>
          <a:xfrm>
            <a:off x="533400" y="1825526"/>
            <a:ext cx="5460950" cy="228600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" name="Shape 22"/>
          <p:cNvSpPr/>
          <p:nvPr/>
        </p:nvSpPr>
        <p:spPr>
          <a:xfrm>
            <a:off x="533400" y="2049363"/>
            <a:ext cx="5460950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09600" y="1863626"/>
            <a:ext cx="95849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PIGEON †</a:t>
            </a:r>
            <a:endParaRPr lang="en-US" sz="860" dirty="0"/>
          </a:p>
        </p:txBody>
      </p:sp>
      <p:sp>
        <p:nvSpPr>
          <p:cNvPr id="26" name="Text 24"/>
          <p:cNvSpPr/>
          <p:nvPr/>
        </p:nvSpPr>
        <p:spPr>
          <a:xfrm>
            <a:off x="1644027" y="18636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11.30</a:t>
            </a:r>
            <a:endParaRPr lang="en-US" sz="860" dirty="0"/>
          </a:p>
        </p:txBody>
      </p:sp>
      <p:sp>
        <p:nvSpPr>
          <p:cNvPr id="27" name="Text 25"/>
          <p:cNvSpPr/>
          <p:nvPr/>
        </p:nvSpPr>
        <p:spPr>
          <a:xfrm>
            <a:off x="2372094" y="18636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53.80</a:t>
            </a:r>
            <a:endParaRPr lang="en-US" sz="860" dirty="0"/>
          </a:p>
        </p:txBody>
      </p:sp>
      <p:sp>
        <p:nvSpPr>
          <p:cNvPr id="28" name="Text 26"/>
          <p:cNvSpPr/>
          <p:nvPr/>
        </p:nvSpPr>
        <p:spPr>
          <a:xfrm>
            <a:off x="3100161" y="18636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85.30</a:t>
            </a:r>
            <a:endParaRPr lang="en-US" sz="860" dirty="0"/>
          </a:p>
        </p:txBody>
      </p:sp>
      <p:sp>
        <p:nvSpPr>
          <p:cNvPr id="29" name="Text 27"/>
          <p:cNvSpPr/>
          <p:nvPr/>
        </p:nvSpPr>
        <p:spPr>
          <a:xfrm>
            <a:off x="3828228" y="18636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10.40</a:t>
            </a:r>
            <a:endParaRPr lang="en-US" sz="860" dirty="0"/>
          </a:p>
        </p:txBody>
      </p:sp>
      <p:sp>
        <p:nvSpPr>
          <p:cNvPr id="30" name="Text 28"/>
          <p:cNvSpPr/>
          <p:nvPr/>
        </p:nvSpPr>
        <p:spPr>
          <a:xfrm>
            <a:off x="4556296" y="18636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40.60</a:t>
            </a:r>
            <a:endParaRPr lang="en-US" sz="860" dirty="0"/>
          </a:p>
        </p:txBody>
      </p:sp>
      <p:sp>
        <p:nvSpPr>
          <p:cNvPr id="31" name="Text 29"/>
          <p:cNvSpPr/>
          <p:nvPr/>
        </p:nvSpPr>
        <p:spPr>
          <a:xfrm>
            <a:off x="5284363" y="18636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77.70</a:t>
            </a:r>
            <a:endParaRPr lang="en-US" sz="860" dirty="0"/>
          </a:p>
        </p:txBody>
      </p:sp>
      <p:sp>
        <p:nvSpPr>
          <p:cNvPr id="32" name="Text 30"/>
          <p:cNvSpPr/>
          <p:nvPr/>
        </p:nvSpPr>
        <p:spPr>
          <a:xfrm>
            <a:off x="533400" y="2054126"/>
            <a:ext cx="5460950" cy="228600"/>
          </a:xfrm>
          <a:prstGeom prst="rect">
            <a:avLst/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3" name="Shape 31"/>
          <p:cNvSpPr/>
          <p:nvPr/>
        </p:nvSpPr>
        <p:spPr>
          <a:xfrm>
            <a:off x="533400" y="2277963"/>
            <a:ext cx="5460950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09600" y="2092226"/>
            <a:ext cx="95849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Geo-Ranker †</a:t>
            </a:r>
            <a:endParaRPr lang="en-US" sz="860" dirty="0"/>
          </a:p>
        </p:txBody>
      </p:sp>
      <p:sp>
        <p:nvSpPr>
          <p:cNvPr id="35" name="Text 33"/>
          <p:cNvSpPr/>
          <p:nvPr/>
        </p:nvSpPr>
        <p:spPr>
          <a:xfrm>
            <a:off x="1644027" y="20922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18.79</a:t>
            </a:r>
            <a:endParaRPr lang="en-US" sz="860" dirty="0"/>
          </a:p>
        </p:txBody>
      </p:sp>
      <p:sp>
        <p:nvSpPr>
          <p:cNvPr id="36" name="Text 34"/>
          <p:cNvSpPr/>
          <p:nvPr/>
        </p:nvSpPr>
        <p:spPr>
          <a:xfrm>
            <a:off x="2372094" y="20922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61.49</a:t>
            </a:r>
            <a:endParaRPr lang="en-US" sz="860" dirty="0"/>
          </a:p>
        </p:txBody>
      </p:sp>
      <p:sp>
        <p:nvSpPr>
          <p:cNvPr id="37" name="Text 35"/>
          <p:cNvSpPr/>
          <p:nvPr/>
        </p:nvSpPr>
        <p:spPr>
          <a:xfrm>
            <a:off x="3100161" y="20922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89.29</a:t>
            </a:r>
            <a:endParaRPr lang="en-US" sz="860" dirty="0"/>
          </a:p>
        </p:txBody>
      </p:sp>
      <p:sp>
        <p:nvSpPr>
          <p:cNvPr id="38" name="Text 36"/>
          <p:cNvSpPr/>
          <p:nvPr/>
        </p:nvSpPr>
        <p:spPr>
          <a:xfrm>
            <a:off x="3828228" y="20922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32.94</a:t>
            </a:r>
            <a:endParaRPr lang="en-US" sz="860" dirty="0"/>
          </a:p>
        </p:txBody>
      </p:sp>
      <p:sp>
        <p:nvSpPr>
          <p:cNvPr id="39" name="Text 37"/>
          <p:cNvSpPr/>
          <p:nvPr/>
        </p:nvSpPr>
        <p:spPr>
          <a:xfrm>
            <a:off x="4556296" y="20922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54.32</a:t>
            </a:r>
            <a:endParaRPr lang="en-US" sz="860" dirty="0"/>
          </a:p>
        </p:txBody>
      </p:sp>
      <p:sp>
        <p:nvSpPr>
          <p:cNvPr id="40" name="Text 38"/>
          <p:cNvSpPr/>
          <p:nvPr/>
        </p:nvSpPr>
        <p:spPr>
          <a:xfrm>
            <a:off x="5284363" y="20922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82.45</a:t>
            </a:r>
            <a:endParaRPr lang="en-US" sz="860" dirty="0"/>
          </a:p>
        </p:txBody>
      </p:sp>
      <p:sp>
        <p:nvSpPr>
          <p:cNvPr id="41" name="Text 39"/>
          <p:cNvSpPr/>
          <p:nvPr/>
        </p:nvSpPr>
        <p:spPr>
          <a:xfrm>
            <a:off x="533400" y="2282726"/>
            <a:ext cx="5460950" cy="228600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2" name="Shape 40"/>
          <p:cNvSpPr/>
          <p:nvPr/>
        </p:nvSpPr>
        <p:spPr>
          <a:xfrm>
            <a:off x="533400" y="2506563"/>
            <a:ext cx="5460950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09600" y="2320826"/>
            <a:ext cx="95849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GeoCLIP</a:t>
            </a:r>
            <a:endParaRPr lang="en-US" sz="860" dirty="0"/>
          </a:p>
        </p:txBody>
      </p:sp>
      <p:sp>
        <p:nvSpPr>
          <p:cNvPr id="44" name="Text 42"/>
          <p:cNvSpPr/>
          <p:nvPr/>
        </p:nvSpPr>
        <p:spPr>
          <a:xfrm>
            <a:off x="1644027" y="23208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14.11</a:t>
            </a:r>
            <a:endParaRPr lang="en-US" sz="860" dirty="0"/>
          </a:p>
        </p:txBody>
      </p:sp>
      <p:sp>
        <p:nvSpPr>
          <p:cNvPr id="45" name="Text 43"/>
          <p:cNvSpPr/>
          <p:nvPr/>
        </p:nvSpPr>
        <p:spPr>
          <a:xfrm>
            <a:off x="2372094" y="23208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50.65</a:t>
            </a:r>
            <a:endParaRPr lang="en-US" sz="860" dirty="0"/>
          </a:p>
        </p:txBody>
      </p:sp>
      <p:sp>
        <p:nvSpPr>
          <p:cNvPr id="46" name="Text 44"/>
          <p:cNvSpPr/>
          <p:nvPr/>
        </p:nvSpPr>
        <p:spPr>
          <a:xfrm>
            <a:off x="3100161" y="23208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83.82</a:t>
            </a:r>
            <a:endParaRPr lang="en-US" sz="860" dirty="0"/>
          </a:p>
        </p:txBody>
      </p:sp>
      <p:sp>
        <p:nvSpPr>
          <p:cNvPr id="47" name="Text 45"/>
          <p:cNvSpPr/>
          <p:nvPr/>
        </p:nvSpPr>
        <p:spPr>
          <a:xfrm>
            <a:off x="3828228" y="23208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9.59</a:t>
            </a:r>
            <a:endParaRPr lang="en-US" sz="860" dirty="0"/>
          </a:p>
        </p:txBody>
      </p:sp>
      <p:sp>
        <p:nvSpPr>
          <p:cNvPr id="48" name="Text 46"/>
          <p:cNvSpPr/>
          <p:nvPr/>
        </p:nvSpPr>
        <p:spPr>
          <a:xfrm>
            <a:off x="4556296" y="23208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32.63</a:t>
            </a:r>
            <a:endParaRPr lang="en-US" sz="860" dirty="0"/>
          </a:p>
        </p:txBody>
      </p:sp>
      <p:sp>
        <p:nvSpPr>
          <p:cNvPr id="49" name="Text 47"/>
          <p:cNvSpPr/>
          <p:nvPr/>
        </p:nvSpPr>
        <p:spPr>
          <a:xfrm>
            <a:off x="5284363" y="23208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74.69</a:t>
            </a:r>
            <a:endParaRPr lang="en-US" sz="860" dirty="0"/>
          </a:p>
        </p:txBody>
      </p:sp>
      <p:sp>
        <p:nvSpPr>
          <p:cNvPr id="50" name="Text 48"/>
          <p:cNvSpPr/>
          <p:nvPr/>
        </p:nvSpPr>
        <p:spPr>
          <a:xfrm>
            <a:off x="533400" y="2511326"/>
            <a:ext cx="5460950" cy="228600"/>
          </a:xfrm>
          <a:prstGeom prst="rect">
            <a:avLst/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1" name="Shape 49"/>
          <p:cNvSpPr/>
          <p:nvPr/>
        </p:nvSpPr>
        <p:spPr>
          <a:xfrm>
            <a:off x="533400" y="2735163"/>
            <a:ext cx="5460950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9600" y="2549426"/>
            <a:ext cx="95849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GLOBE</a:t>
            </a:r>
            <a:endParaRPr lang="en-US" sz="860" dirty="0"/>
          </a:p>
        </p:txBody>
      </p:sp>
      <p:sp>
        <p:nvSpPr>
          <p:cNvPr id="53" name="Text 51"/>
          <p:cNvSpPr/>
          <p:nvPr/>
        </p:nvSpPr>
        <p:spPr>
          <a:xfrm>
            <a:off x="1644027" y="25494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—</a:t>
            </a:r>
            <a:endParaRPr lang="en-US" sz="860" dirty="0"/>
          </a:p>
        </p:txBody>
      </p:sp>
      <p:sp>
        <p:nvSpPr>
          <p:cNvPr id="54" name="Text 52"/>
          <p:cNvSpPr/>
          <p:nvPr/>
        </p:nvSpPr>
        <p:spPr>
          <a:xfrm>
            <a:off x="2372094" y="25494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56.19</a:t>
            </a:r>
            <a:endParaRPr lang="en-US" sz="860" dirty="0"/>
          </a:p>
        </p:txBody>
      </p:sp>
      <p:sp>
        <p:nvSpPr>
          <p:cNvPr id="55" name="Text 53"/>
          <p:cNvSpPr/>
          <p:nvPr/>
        </p:nvSpPr>
        <p:spPr>
          <a:xfrm>
            <a:off x="3100161" y="25494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—</a:t>
            </a:r>
            <a:endParaRPr lang="en-US" sz="860" dirty="0"/>
          </a:p>
        </p:txBody>
      </p:sp>
      <p:sp>
        <p:nvSpPr>
          <p:cNvPr id="56" name="Text 54"/>
          <p:cNvSpPr/>
          <p:nvPr/>
        </p:nvSpPr>
        <p:spPr>
          <a:xfrm>
            <a:off x="3828228" y="25494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—</a:t>
            </a:r>
            <a:endParaRPr lang="en-US" sz="860" dirty="0"/>
          </a:p>
        </p:txBody>
      </p:sp>
      <p:sp>
        <p:nvSpPr>
          <p:cNvPr id="57" name="Text 55"/>
          <p:cNvSpPr/>
          <p:nvPr/>
        </p:nvSpPr>
        <p:spPr>
          <a:xfrm>
            <a:off x="4556296" y="25494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—</a:t>
            </a:r>
            <a:endParaRPr lang="en-US" sz="860" dirty="0"/>
          </a:p>
        </p:txBody>
      </p:sp>
      <p:sp>
        <p:nvSpPr>
          <p:cNvPr id="58" name="Text 56"/>
          <p:cNvSpPr/>
          <p:nvPr/>
        </p:nvSpPr>
        <p:spPr>
          <a:xfrm>
            <a:off x="5284363" y="25494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—</a:t>
            </a:r>
            <a:endParaRPr lang="en-US" sz="860" dirty="0"/>
          </a:p>
        </p:txBody>
      </p:sp>
      <p:sp>
        <p:nvSpPr>
          <p:cNvPr id="59" name="Text 57"/>
          <p:cNvSpPr/>
          <p:nvPr/>
        </p:nvSpPr>
        <p:spPr>
          <a:xfrm>
            <a:off x="533400" y="2739926"/>
            <a:ext cx="5460950" cy="228600"/>
          </a:xfrm>
          <a:prstGeom prst="rect">
            <a:avLst/>
          </a:prstGeom>
          <a:solidFill>
            <a:srgbClr val="FBEFD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0" name="Shape 58"/>
          <p:cNvSpPr/>
          <p:nvPr/>
        </p:nvSpPr>
        <p:spPr>
          <a:xfrm>
            <a:off x="533400" y="2963763"/>
            <a:ext cx="5460950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609600" y="2778026"/>
            <a:ext cx="95849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Geo-R (Ours)</a:t>
            </a:r>
            <a:endParaRPr lang="en-US" sz="860" dirty="0"/>
          </a:p>
        </p:txBody>
      </p:sp>
      <p:sp>
        <p:nvSpPr>
          <p:cNvPr id="62" name="Text 60"/>
          <p:cNvSpPr/>
          <p:nvPr/>
        </p:nvSpPr>
        <p:spPr>
          <a:xfrm>
            <a:off x="1644027" y="27780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18.10</a:t>
            </a:r>
            <a:endParaRPr lang="en-US" sz="860" dirty="0"/>
          </a:p>
        </p:txBody>
      </p:sp>
      <p:sp>
        <p:nvSpPr>
          <p:cNvPr id="63" name="Text 61"/>
          <p:cNvSpPr/>
          <p:nvPr/>
        </p:nvSpPr>
        <p:spPr>
          <a:xfrm>
            <a:off x="2372094" y="27780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58.31</a:t>
            </a:r>
            <a:endParaRPr lang="en-US" sz="860" dirty="0"/>
          </a:p>
        </p:txBody>
      </p:sp>
      <p:sp>
        <p:nvSpPr>
          <p:cNvPr id="64" name="Text 62"/>
          <p:cNvSpPr/>
          <p:nvPr/>
        </p:nvSpPr>
        <p:spPr>
          <a:xfrm>
            <a:off x="3100161" y="27780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86.42</a:t>
            </a:r>
            <a:endParaRPr lang="en-US" sz="860" dirty="0"/>
          </a:p>
        </p:txBody>
      </p:sp>
      <p:sp>
        <p:nvSpPr>
          <p:cNvPr id="65" name="Text 63"/>
          <p:cNvSpPr/>
          <p:nvPr/>
        </p:nvSpPr>
        <p:spPr>
          <a:xfrm>
            <a:off x="3828228" y="27780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10.47</a:t>
            </a:r>
            <a:endParaRPr lang="en-US" sz="860" dirty="0"/>
          </a:p>
        </p:txBody>
      </p:sp>
      <p:sp>
        <p:nvSpPr>
          <p:cNvPr id="66" name="Text 64"/>
          <p:cNvSpPr/>
          <p:nvPr/>
        </p:nvSpPr>
        <p:spPr>
          <a:xfrm>
            <a:off x="4556296" y="27780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40.04</a:t>
            </a:r>
            <a:endParaRPr lang="en-US" sz="860" dirty="0"/>
          </a:p>
        </p:txBody>
      </p:sp>
      <p:sp>
        <p:nvSpPr>
          <p:cNvPr id="67" name="Text 65"/>
          <p:cNvSpPr/>
          <p:nvPr/>
        </p:nvSpPr>
        <p:spPr>
          <a:xfrm>
            <a:off x="5284363" y="2778026"/>
            <a:ext cx="6910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75.84</a:t>
            </a:r>
            <a:endParaRPr lang="en-US" sz="860" dirty="0"/>
          </a:p>
        </p:txBody>
      </p:sp>
      <p:sp>
        <p:nvSpPr>
          <p:cNvPr id="68" name="Text 66"/>
          <p:cNvSpPr/>
          <p:nvPr/>
        </p:nvSpPr>
        <p:spPr>
          <a:xfrm>
            <a:off x="533400" y="4267200"/>
            <a:ext cx="5570169" cy="1143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5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† retrieval-based (needs external database). IM = IM2GPS3K, YF = YFCC4K.</a:t>
            </a:r>
            <a:endParaRPr lang="en-US" sz="750" dirty="0"/>
          </a:p>
        </p:txBody>
      </p:sp>
      <p:sp>
        <p:nvSpPr>
          <p:cNvPr id="69" name="Text 67"/>
          <p:cNvSpPr/>
          <p:nvPr/>
        </p:nvSpPr>
        <p:spPr>
          <a:xfrm>
            <a:off x="6222950" y="1396901"/>
            <a:ext cx="2539901" cy="863501"/>
          </a:xfrm>
          <a:prstGeom prst="roundRect">
            <a:avLst>
              <a:gd name="adj" fmla="val 8825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0" name="Text 68"/>
          <p:cNvSpPr/>
          <p:nvPr/>
        </p:nvSpPr>
        <p:spPr>
          <a:xfrm>
            <a:off x="6388001" y="1536502"/>
            <a:ext cx="2253996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E8A33D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18.10%</a:t>
            </a:r>
            <a:endParaRPr lang="en-US" sz="2200" dirty="0"/>
          </a:p>
        </p:txBody>
      </p:sp>
      <p:sp>
        <p:nvSpPr>
          <p:cNvPr id="71" name="Text 69"/>
          <p:cNvSpPr/>
          <p:nvPr/>
        </p:nvSpPr>
        <p:spPr>
          <a:xfrm>
            <a:off x="6388001" y="1904702"/>
            <a:ext cx="2253996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200"/>
              </a:spcBef>
              <a:buNone/>
            </a:pPr>
            <a:r>
              <a:rPr lang="en-US" sz="9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IM2GPS3K @1km</a:t>
            </a:r>
            <a:endParaRPr lang="en-US" sz="900" dirty="0"/>
          </a:p>
        </p:txBody>
      </p:sp>
      <p:sp>
        <p:nvSpPr>
          <p:cNvPr id="72" name="Text 70"/>
          <p:cNvSpPr/>
          <p:nvPr/>
        </p:nvSpPr>
        <p:spPr>
          <a:xfrm>
            <a:off x="6388001" y="2072878"/>
            <a:ext cx="2253996" cy="1143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200"/>
              </a:spcBef>
              <a:buNone/>
            </a:pPr>
            <a:r>
              <a:rPr lang="en-US" sz="8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&gt; GeoCLIP 14.11%</a:t>
            </a:r>
            <a:endParaRPr lang="en-US" sz="800" dirty="0"/>
          </a:p>
        </p:txBody>
      </p:sp>
      <p:sp>
        <p:nvSpPr>
          <p:cNvPr id="73" name="Text 71"/>
          <p:cNvSpPr/>
          <p:nvPr/>
        </p:nvSpPr>
        <p:spPr>
          <a:xfrm>
            <a:off x="6222950" y="2387501"/>
            <a:ext cx="2539901" cy="863501"/>
          </a:xfrm>
          <a:prstGeom prst="roundRect">
            <a:avLst>
              <a:gd name="adj" fmla="val 8825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4" name="Text 72"/>
          <p:cNvSpPr/>
          <p:nvPr/>
        </p:nvSpPr>
        <p:spPr>
          <a:xfrm>
            <a:off x="6388001" y="2527102"/>
            <a:ext cx="2253996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E8A33D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86.42%</a:t>
            </a:r>
            <a:endParaRPr lang="en-US" sz="2200" dirty="0"/>
          </a:p>
        </p:txBody>
      </p:sp>
      <p:sp>
        <p:nvSpPr>
          <p:cNvPr id="75" name="Text 73"/>
          <p:cNvSpPr/>
          <p:nvPr/>
        </p:nvSpPr>
        <p:spPr>
          <a:xfrm>
            <a:off x="6388001" y="2895302"/>
            <a:ext cx="2253996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200"/>
              </a:spcBef>
              <a:buNone/>
            </a:pPr>
            <a:r>
              <a:rPr lang="en-US" sz="9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IM2GPS3K @2500km</a:t>
            </a:r>
            <a:endParaRPr lang="en-US" sz="900" dirty="0"/>
          </a:p>
        </p:txBody>
      </p:sp>
      <p:sp>
        <p:nvSpPr>
          <p:cNvPr id="76" name="Text 74"/>
          <p:cNvSpPr/>
          <p:nvPr/>
        </p:nvSpPr>
        <p:spPr>
          <a:xfrm>
            <a:off x="6388001" y="3063478"/>
            <a:ext cx="2253996" cy="1143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200"/>
              </a:spcBef>
              <a:buNone/>
            </a:pPr>
            <a:r>
              <a:rPr lang="en-US" sz="8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strong global recall</a:t>
            </a:r>
            <a:endParaRPr lang="en-US" sz="800" dirty="0"/>
          </a:p>
        </p:txBody>
      </p:sp>
      <p:sp>
        <p:nvSpPr>
          <p:cNvPr id="77" name="Text 75"/>
          <p:cNvSpPr/>
          <p:nvPr/>
        </p:nvSpPr>
        <p:spPr>
          <a:xfrm>
            <a:off x="6222950" y="3378101"/>
            <a:ext cx="2539901" cy="863501"/>
          </a:xfrm>
          <a:prstGeom prst="roundRect">
            <a:avLst>
              <a:gd name="adj" fmla="val 8825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8" name="Text 76"/>
          <p:cNvSpPr/>
          <p:nvPr/>
        </p:nvSpPr>
        <p:spPr>
          <a:xfrm>
            <a:off x="6388001" y="3517702"/>
            <a:ext cx="2253996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E8A33D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Retrieval</a:t>
            </a:r>
            <a:endParaRPr lang="en-US" sz="2200" dirty="0"/>
          </a:p>
        </p:txBody>
      </p:sp>
      <p:sp>
        <p:nvSpPr>
          <p:cNvPr id="79" name="Text 77"/>
          <p:cNvSpPr/>
          <p:nvPr/>
        </p:nvSpPr>
        <p:spPr>
          <a:xfrm>
            <a:off x="6388001" y="3885902"/>
            <a:ext cx="2253996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200"/>
              </a:spcBef>
              <a:buNone/>
            </a:pPr>
            <a:r>
              <a:rPr lang="en-US" sz="9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-Free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6388001" y="4054078"/>
            <a:ext cx="2253996" cy="1143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200"/>
              </a:spcBef>
              <a:buNone/>
            </a:pPr>
            <a:r>
              <a:rPr lang="en-US" sz="8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rivals retrieval systems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381000"/>
            <a:ext cx="7228332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Ablation I — Reasoning with CoR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3400" y="806351"/>
            <a:ext cx="7228332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500"/>
              </a:spcBef>
              <a:buNone/>
            </a:pPr>
            <a:r>
              <a:rPr lang="en-US" sz="11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CoR &gt; CoT &gt; baseline across all scales (IM2GPS3K). Scaling alone is not enough.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3400" y="1015901"/>
            <a:ext cx="685800" cy="38100"/>
          </a:xfrm>
          <a:prstGeom prst="rect">
            <a:avLst/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03871" y="406301"/>
            <a:ext cx="906729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14 / 20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33400" y="1320701"/>
            <a:ext cx="5587901" cy="225326"/>
          </a:xfrm>
          <a:prstGeom prst="rect">
            <a:avLst/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51225" y="1371451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Model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1349390" y="1371451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Strategy</a:t>
            </a:r>
            <a:endParaRPr lang="en-US" sz="840" dirty="0"/>
          </a:p>
        </p:txBody>
      </p:sp>
      <p:sp>
        <p:nvSpPr>
          <p:cNvPr id="9" name="Text 7"/>
          <p:cNvSpPr/>
          <p:nvPr/>
        </p:nvSpPr>
        <p:spPr>
          <a:xfrm>
            <a:off x="2147556" y="1371451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1km</a:t>
            </a:r>
            <a:endParaRPr lang="en-US" sz="840" dirty="0"/>
          </a:p>
        </p:txBody>
      </p:sp>
      <p:sp>
        <p:nvSpPr>
          <p:cNvPr id="10" name="Text 8"/>
          <p:cNvSpPr/>
          <p:nvPr/>
        </p:nvSpPr>
        <p:spPr>
          <a:xfrm>
            <a:off x="2945721" y="1371451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25km</a:t>
            </a:r>
            <a:endParaRPr lang="en-US" sz="840" dirty="0"/>
          </a:p>
        </p:txBody>
      </p:sp>
      <p:sp>
        <p:nvSpPr>
          <p:cNvPr id="11" name="Text 9"/>
          <p:cNvSpPr/>
          <p:nvPr/>
        </p:nvSpPr>
        <p:spPr>
          <a:xfrm>
            <a:off x="3743886" y="1371451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200km</a:t>
            </a:r>
            <a:endParaRPr lang="en-US" sz="840" dirty="0"/>
          </a:p>
        </p:txBody>
      </p:sp>
      <p:sp>
        <p:nvSpPr>
          <p:cNvPr id="12" name="Text 10"/>
          <p:cNvSpPr/>
          <p:nvPr/>
        </p:nvSpPr>
        <p:spPr>
          <a:xfrm>
            <a:off x="4542051" y="1371451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750km</a:t>
            </a:r>
            <a:endParaRPr lang="en-US" sz="840" dirty="0"/>
          </a:p>
        </p:txBody>
      </p:sp>
      <p:sp>
        <p:nvSpPr>
          <p:cNvPr id="13" name="Text 11"/>
          <p:cNvSpPr/>
          <p:nvPr/>
        </p:nvSpPr>
        <p:spPr>
          <a:xfrm>
            <a:off x="5340217" y="1371451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2500km</a:t>
            </a:r>
            <a:endParaRPr lang="en-US" sz="840" dirty="0"/>
          </a:p>
        </p:txBody>
      </p:sp>
      <p:sp>
        <p:nvSpPr>
          <p:cNvPr id="14" name="Text 12"/>
          <p:cNvSpPr/>
          <p:nvPr/>
        </p:nvSpPr>
        <p:spPr>
          <a:xfrm>
            <a:off x="533400" y="1546027"/>
            <a:ext cx="5587901" cy="196751"/>
          </a:xfrm>
          <a:prstGeom prst="rect">
            <a:avLst/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533400" y="1738015"/>
            <a:ext cx="5587901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51225" y="15841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3B</a:t>
            </a:r>
            <a:endParaRPr lang="en-US" sz="840" dirty="0"/>
          </a:p>
        </p:txBody>
      </p:sp>
      <p:sp>
        <p:nvSpPr>
          <p:cNvPr id="17" name="Text 15"/>
          <p:cNvSpPr/>
          <p:nvPr/>
        </p:nvSpPr>
        <p:spPr>
          <a:xfrm>
            <a:off x="1349390" y="15841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Baseline</a:t>
            </a:r>
            <a:endParaRPr lang="en-US" sz="840" dirty="0"/>
          </a:p>
        </p:txBody>
      </p:sp>
      <p:sp>
        <p:nvSpPr>
          <p:cNvPr id="18" name="Text 16"/>
          <p:cNvSpPr/>
          <p:nvPr/>
        </p:nvSpPr>
        <p:spPr>
          <a:xfrm>
            <a:off x="2147556" y="15841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3.4</a:t>
            </a:r>
            <a:endParaRPr lang="en-US" sz="840" dirty="0"/>
          </a:p>
        </p:txBody>
      </p:sp>
      <p:sp>
        <p:nvSpPr>
          <p:cNvPr id="19" name="Text 17"/>
          <p:cNvSpPr/>
          <p:nvPr/>
        </p:nvSpPr>
        <p:spPr>
          <a:xfrm>
            <a:off x="2945721" y="15841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15.9</a:t>
            </a:r>
            <a:endParaRPr lang="en-US" sz="840" dirty="0"/>
          </a:p>
        </p:txBody>
      </p:sp>
      <p:sp>
        <p:nvSpPr>
          <p:cNvPr id="20" name="Text 18"/>
          <p:cNvSpPr/>
          <p:nvPr/>
        </p:nvSpPr>
        <p:spPr>
          <a:xfrm>
            <a:off x="3743886" y="15841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33.4</a:t>
            </a:r>
            <a:endParaRPr lang="en-US" sz="840" dirty="0"/>
          </a:p>
        </p:txBody>
      </p:sp>
      <p:sp>
        <p:nvSpPr>
          <p:cNvPr id="21" name="Text 19"/>
          <p:cNvSpPr/>
          <p:nvPr/>
        </p:nvSpPr>
        <p:spPr>
          <a:xfrm>
            <a:off x="4542051" y="15841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48.4</a:t>
            </a:r>
            <a:endParaRPr lang="en-US" sz="840" dirty="0"/>
          </a:p>
        </p:txBody>
      </p:sp>
      <p:sp>
        <p:nvSpPr>
          <p:cNvPr id="22" name="Text 20"/>
          <p:cNvSpPr/>
          <p:nvPr/>
        </p:nvSpPr>
        <p:spPr>
          <a:xfrm>
            <a:off x="5340217" y="15841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61.4</a:t>
            </a:r>
            <a:endParaRPr lang="en-US" sz="840" dirty="0"/>
          </a:p>
        </p:txBody>
      </p:sp>
      <p:sp>
        <p:nvSpPr>
          <p:cNvPr id="23" name="Text 21"/>
          <p:cNvSpPr/>
          <p:nvPr/>
        </p:nvSpPr>
        <p:spPr>
          <a:xfrm>
            <a:off x="533400" y="1742777"/>
            <a:ext cx="5587901" cy="196751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" name="Shape 22"/>
          <p:cNvSpPr/>
          <p:nvPr/>
        </p:nvSpPr>
        <p:spPr>
          <a:xfrm>
            <a:off x="533400" y="1934766"/>
            <a:ext cx="5587901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51225" y="178087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3B</a:t>
            </a:r>
            <a:endParaRPr lang="en-US" sz="840" dirty="0"/>
          </a:p>
        </p:txBody>
      </p:sp>
      <p:sp>
        <p:nvSpPr>
          <p:cNvPr id="26" name="Text 24"/>
          <p:cNvSpPr/>
          <p:nvPr/>
        </p:nvSpPr>
        <p:spPr>
          <a:xfrm>
            <a:off x="1349390" y="178087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CoT</a:t>
            </a:r>
            <a:endParaRPr lang="en-US" sz="840" dirty="0"/>
          </a:p>
        </p:txBody>
      </p:sp>
      <p:sp>
        <p:nvSpPr>
          <p:cNvPr id="27" name="Text 25"/>
          <p:cNvSpPr/>
          <p:nvPr/>
        </p:nvSpPr>
        <p:spPr>
          <a:xfrm>
            <a:off x="2147556" y="178087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3.7</a:t>
            </a:r>
            <a:endParaRPr lang="en-US" sz="840" dirty="0"/>
          </a:p>
        </p:txBody>
      </p:sp>
      <p:sp>
        <p:nvSpPr>
          <p:cNvPr id="28" name="Text 26"/>
          <p:cNvSpPr/>
          <p:nvPr/>
        </p:nvSpPr>
        <p:spPr>
          <a:xfrm>
            <a:off x="2945721" y="178087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16.4</a:t>
            </a:r>
            <a:endParaRPr lang="en-US" sz="840" dirty="0"/>
          </a:p>
        </p:txBody>
      </p:sp>
      <p:sp>
        <p:nvSpPr>
          <p:cNvPr id="29" name="Text 27"/>
          <p:cNvSpPr/>
          <p:nvPr/>
        </p:nvSpPr>
        <p:spPr>
          <a:xfrm>
            <a:off x="3743886" y="178087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47.5</a:t>
            </a:r>
            <a:endParaRPr lang="en-US" sz="840" dirty="0"/>
          </a:p>
        </p:txBody>
      </p:sp>
      <p:sp>
        <p:nvSpPr>
          <p:cNvPr id="30" name="Text 28"/>
          <p:cNvSpPr/>
          <p:nvPr/>
        </p:nvSpPr>
        <p:spPr>
          <a:xfrm>
            <a:off x="4542051" y="178087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48.2</a:t>
            </a:r>
            <a:endParaRPr lang="en-US" sz="840" dirty="0"/>
          </a:p>
        </p:txBody>
      </p:sp>
      <p:sp>
        <p:nvSpPr>
          <p:cNvPr id="31" name="Text 29"/>
          <p:cNvSpPr/>
          <p:nvPr/>
        </p:nvSpPr>
        <p:spPr>
          <a:xfrm>
            <a:off x="5340217" y="178087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66.7</a:t>
            </a:r>
            <a:endParaRPr lang="en-US" sz="840" dirty="0"/>
          </a:p>
        </p:txBody>
      </p:sp>
      <p:sp>
        <p:nvSpPr>
          <p:cNvPr id="32" name="Text 30"/>
          <p:cNvSpPr/>
          <p:nvPr/>
        </p:nvSpPr>
        <p:spPr>
          <a:xfrm>
            <a:off x="533400" y="1939528"/>
            <a:ext cx="5587901" cy="196751"/>
          </a:xfrm>
          <a:prstGeom prst="rect">
            <a:avLst/>
          </a:prstGeom>
          <a:solidFill>
            <a:srgbClr val="FBEFD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3" name="Shape 31"/>
          <p:cNvSpPr/>
          <p:nvPr/>
        </p:nvSpPr>
        <p:spPr>
          <a:xfrm>
            <a:off x="533400" y="2131516"/>
            <a:ext cx="5587901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51225" y="1977628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3B</a:t>
            </a:r>
            <a:endParaRPr lang="en-US" sz="840" dirty="0"/>
          </a:p>
        </p:txBody>
      </p:sp>
      <p:sp>
        <p:nvSpPr>
          <p:cNvPr id="35" name="Text 33"/>
          <p:cNvSpPr/>
          <p:nvPr/>
        </p:nvSpPr>
        <p:spPr>
          <a:xfrm>
            <a:off x="1349390" y="1977628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CoR</a:t>
            </a:r>
            <a:endParaRPr lang="en-US" sz="840" dirty="0"/>
          </a:p>
        </p:txBody>
      </p:sp>
      <p:sp>
        <p:nvSpPr>
          <p:cNvPr id="36" name="Text 34"/>
          <p:cNvSpPr/>
          <p:nvPr/>
        </p:nvSpPr>
        <p:spPr>
          <a:xfrm>
            <a:off x="2147556" y="1977628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4.5</a:t>
            </a:r>
            <a:endParaRPr lang="en-US" sz="840" dirty="0"/>
          </a:p>
        </p:txBody>
      </p:sp>
      <p:sp>
        <p:nvSpPr>
          <p:cNvPr id="37" name="Text 35"/>
          <p:cNvSpPr/>
          <p:nvPr/>
        </p:nvSpPr>
        <p:spPr>
          <a:xfrm>
            <a:off x="2945721" y="1977628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24.1</a:t>
            </a:r>
            <a:endParaRPr lang="en-US" sz="840" dirty="0"/>
          </a:p>
        </p:txBody>
      </p:sp>
      <p:sp>
        <p:nvSpPr>
          <p:cNvPr id="38" name="Text 36"/>
          <p:cNvSpPr/>
          <p:nvPr/>
        </p:nvSpPr>
        <p:spPr>
          <a:xfrm>
            <a:off x="3743886" y="1977628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44.8</a:t>
            </a:r>
            <a:endParaRPr lang="en-US" sz="840" dirty="0"/>
          </a:p>
        </p:txBody>
      </p:sp>
      <p:sp>
        <p:nvSpPr>
          <p:cNvPr id="39" name="Text 37"/>
          <p:cNvSpPr/>
          <p:nvPr/>
        </p:nvSpPr>
        <p:spPr>
          <a:xfrm>
            <a:off x="4542051" y="1977628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56.7</a:t>
            </a:r>
            <a:endParaRPr lang="en-US" sz="840" dirty="0"/>
          </a:p>
        </p:txBody>
      </p:sp>
      <p:sp>
        <p:nvSpPr>
          <p:cNvPr id="40" name="Text 38"/>
          <p:cNvSpPr/>
          <p:nvPr/>
        </p:nvSpPr>
        <p:spPr>
          <a:xfrm>
            <a:off x="5340217" y="1977628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69.6</a:t>
            </a:r>
            <a:endParaRPr lang="en-US" sz="840" dirty="0"/>
          </a:p>
        </p:txBody>
      </p:sp>
      <p:sp>
        <p:nvSpPr>
          <p:cNvPr id="41" name="Text 39"/>
          <p:cNvSpPr/>
          <p:nvPr/>
        </p:nvSpPr>
        <p:spPr>
          <a:xfrm>
            <a:off x="533400" y="2136279"/>
            <a:ext cx="5587901" cy="196751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2" name="Shape 40"/>
          <p:cNvSpPr/>
          <p:nvPr/>
        </p:nvSpPr>
        <p:spPr>
          <a:xfrm>
            <a:off x="533400" y="2328267"/>
            <a:ext cx="5587901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1225" y="2174379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7B</a:t>
            </a:r>
            <a:endParaRPr lang="en-US" sz="840" dirty="0"/>
          </a:p>
        </p:txBody>
      </p:sp>
      <p:sp>
        <p:nvSpPr>
          <p:cNvPr id="44" name="Text 42"/>
          <p:cNvSpPr/>
          <p:nvPr/>
        </p:nvSpPr>
        <p:spPr>
          <a:xfrm>
            <a:off x="1349390" y="2174379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Baseline</a:t>
            </a:r>
            <a:endParaRPr lang="en-US" sz="840" dirty="0"/>
          </a:p>
        </p:txBody>
      </p:sp>
      <p:sp>
        <p:nvSpPr>
          <p:cNvPr id="45" name="Text 43"/>
          <p:cNvSpPr/>
          <p:nvPr/>
        </p:nvSpPr>
        <p:spPr>
          <a:xfrm>
            <a:off x="2147556" y="2174379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5.3</a:t>
            </a:r>
            <a:endParaRPr lang="en-US" sz="840" dirty="0"/>
          </a:p>
        </p:txBody>
      </p:sp>
      <p:sp>
        <p:nvSpPr>
          <p:cNvPr id="46" name="Text 44"/>
          <p:cNvSpPr/>
          <p:nvPr/>
        </p:nvSpPr>
        <p:spPr>
          <a:xfrm>
            <a:off x="2945721" y="2174379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24.3</a:t>
            </a:r>
            <a:endParaRPr lang="en-US" sz="840" dirty="0"/>
          </a:p>
        </p:txBody>
      </p:sp>
      <p:sp>
        <p:nvSpPr>
          <p:cNvPr id="47" name="Text 45"/>
          <p:cNvSpPr/>
          <p:nvPr/>
        </p:nvSpPr>
        <p:spPr>
          <a:xfrm>
            <a:off x="3743886" y="2174379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42.4</a:t>
            </a:r>
            <a:endParaRPr lang="en-US" sz="840" dirty="0"/>
          </a:p>
        </p:txBody>
      </p:sp>
      <p:sp>
        <p:nvSpPr>
          <p:cNvPr id="48" name="Text 46"/>
          <p:cNvSpPr/>
          <p:nvPr/>
        </p:nvSpPr>
        <p:spPr>
          <a:xfrm>
            <a:off x="4542051" y="2174379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61.4</a:t>
            </a:r>
            <a:endParaRPr lang="en-US" sz="840" dirty="0"/>
          </a:p>
        </p:txBody>
      </p:sp>
      <p:sp>
        <p:nvSpPr>
          <p:cNvPr id="49" name="Text 47"/>
          <p:cNvSpPr/>
          <p:nvPr/>
        </p:nvSpPr>
        <p:spPr>
          <a:xfrm>
            <a:off x="5340217" y="2174379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72.9</a:t>
            </a:r>
            <a:endParaRPr lang="en-US" sz="840" dirty="0"/>
          </a:p>
        </p:txBody>
      </p:sp>
      <p:sp>
        <p:nvSpPr>
          <p:cNvPr id="50" name="Text 48"/>
          <p:cNvSpPr/>
          <p:nvPr/>
        </p:nvSpPr>
        <p:spPr>
          <a:xfrm>
            <a:off x="533400" y="2333030"/>
            <a:ext cx="5587901" cy="196751"/>
          </a:xfrm>
          <a:prstGeom prst="rect">
            <a:avLst/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1" name="Shape 49"/>
          <p:cNvSpPr/>
          <p:nvPr/>
        </p:nvSpPr>
        <p:spPr>
          <a:xfrm>
            <a:off x="533400" y="2525018"/>
            <a:ext cx="5587901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551225" y="2371130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7B</a:t>
            </a:r>
            <a:endParaRPr lang="en-US" sz="840" dirty="0"/>
          </a:p>
        </p:txBody>
      </p:sp>
      <p:sp>
        <p:nvSpPr>
          <p:cNvPr id="53" name="Text 51"/>
          <p:cNvSpPr/>
          <p:nvPr/>
        </p:nvSpPr>
        <p:spPr>
          <a:xfrm>
            <a:off x="1349390" y="2371130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CoT</a:t>
            </a:r>
            <a:endParaRPr lang="en-US" sz="840" dirty="0"/>
          </a:p>
        </p:txBody>
      </p:sp>
      <p:sp>
        <p:nvSpPr>
          <p:cNvPr id="54" name="Text 52"/>
          <p:cNvSpPr/>
          <p:nvPr/>
        </p:nvSpPr>
        <p:spPr>
          <a:xfrm>
            <a:off x="2147556" y="2371130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6.3</a:t>
            </a:r>
            <a:endParaRPr lang="en-US" sz="840" dirty="0"/>
          </a:p>
        </p:txBody>
      </p:sp>
      <p:sp>
        <p:nvSpPr>
          <p:cNvPr id="55" name="Text 53"/>
          <p:cNvSpPr/>
          <p:nvPr/>
        </p:nvSpPr>
        <p:spPr>
          <a:xfrm>
            <a:off x="2945721" y="2371130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26.1</a:t>
            </a:r>
            <a:endParaRPr lang="en-US" sz="840" dirty="0"/>
          </a:p>
        </p:txBody>
      </p:sp>
      <p:sp>
        <p:nvSpPr>
          <p:cNvPr id="56" name="Text 54"/>
          <p:cNvSpPr/>
          <p:nvPr/>
        </p:nvSpPr>
        <p:spPr>
          <a:xfrm>
            <a:off x="3743886" y="2371130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44.6</a:t>
            </a:r>
            <a:endParaRPr lang="en-US" sz="840" dirty="0"/>
          </a:p>
        </p:txBody>
      </p:sp>
      <p:sp>
        <p:nvSpPr>
          <p:cNvPr id="57" name="Text 55"/>
          <p:cNvSpPr/>
          <p:nvPr/>
        </p:nvSpPr>
        <p:spPr>
          <a:xfrm>
            <a:off x="4542051" y="2371130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60.6</a:t>
            </a:r>
            <a:endParaRPr lang="en-US" sz="840" dirty="0"/>
          </a:p>
        </p:txBody>
      </p:sp>
      <p:sp>
        <p:nvSpPr>
          <p:cNvPr id="58" name="Text 56"/>
          <p:cNvSpPr/>
          <p:nvPr/>
        </p:nvSpPr>
        <p:spPr>
          <a:xfrm>
            <a:off x="5340217" y="2371130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71.9</a:t>
            </a:r>
            <a:endParaRPr lang="en-US" sz="840" dirty="0"/>
          </a:p>
        </p:txBody>
      </p:sp>
      <p:sp>
        <p:nvSpPr>
          <p:cNvPr id="59" name="Text 57"/>
          <p:cNvSpPr/>
          <p:nvPr/>
        </p:nvSpPr>
        <p:spPr>
          <a:xfrm>
            <a:off x="533400" y="2529780"/>
            <a:ext cx="5587901" cy="196751"/>
          </a:xfrm>
          <a:prstGeom prst="rect">
            <a:avLst/>
          </a:prstGeom>
          <a:solidFill>
            <a:srgbClr val="FBEFD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0" name="Shape 58"/>
          <p:cNvSpPr/>
          <p:nvPr/>
        </p:nvSpPr>
        <p:spPr>
          <a:xfrm>
            <a:off x="533400" y="2721769"/>
            <a:ext cx="5587901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551225" y="2567880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7B</a:t>
            </a:r>
            <a:endParaRPr lang="en-US" sz="840" dirty="0"/>
          </a:p>
        </p:txBody>
      </p:sp>
      <p:sp>
        <p:nvSpPr>
          <p:cNvPr id="62" name="Text 60"/>
          <p:cNvSpPr/>
          <p:nvPr/>
        </p:nvSpPr>
        <p:spPr>
          <a:xfrm>
            <a:off x="1349390" y="2567880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CoR</a:t>
            </a:r>
            <a:endParaRPr lang="en-US" sz="840" dirty="0"/>
          </a:p>
        </p:txBody>
      </p:sp>
      <p:sp>
        <p:nvSpPr>
          <p:cNvPr id="63" name="Text 61"/>
          <p:cNvSpPr/>
          <p:nvPr/>
        </p:nvSpPr>
        <p:spPr>
          <a:xfrm>
            <a:off x="2147556" y="2567880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7.1</a:t>
            </a:r>
            <a:endParaRPr lang="en-US" sz="840" dirty="0"/>
          </a:p>
        </p:txBody>
      </p:sp>
      <p:sp>
        <p:nvSpPr>
          <p:cNvPr id="64" name="Text 62"/>
          <p:cNvSpPr/>
          <p:nvPr/>
        </p:nvSpPr>
        <p:spPr>
          <a:xfrm>
            <a:off x="2945721" y="2567880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33.7</a:t>
            </a:r>
            <a:endParaRPr lang="en-US" sz="840" dirty="0"/>
          </a:p>
        </p:txBody>
      </p:sp>
      <p:sp>
        <p:nvSpPr>
          <p:cNvPr id="65" name="Text 63"/>
          <p:cNvSpPr/>
          <p:nvPr/>
        </p:nvSpPr>
        <p:spPr>
          <a:xfrm>
            <a:off x="3743886" y="2567880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55.5</a:t>
            </a:r>
            <a:endParaRPr lang="en-US" sz="840" dirty="0"/>
          </a:p>
        </p:txBody>
      </p:sp>
      <p:sp>
        <p:nvSpPr>
          <p:cNvPr id="66" name="Text 64"/>
          <p:cNvSpPr/>
          <p:nvPr/>
        </p:nvSpPr>
        <p:spPr>
          <a:xfrm>
            <a:off x="4542051" y="2567880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73.4</a:t>
            </a:r>
            <a:endParaRPr lang="en-US" sz="840" dirty="0"/>
          </a:p>
        </p:txBody>
      </p:sp>
      <p:sp>
        <p:nvSpPr>
          <p:cNvPr id="67" name="Text 65"/>
          <p:cNvSpPr/>
          <p:nvPr/>
        </p:nvSpPr>
        <p:spPr>
          <a:xfrm>
            <a:off x="5340217" y="2567880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85.5</a:t>
            </a:r>
            <a:endParaRPr lang="en-US" sz="840" dirty="0"/>
          </a:p>
        </p:txBody>
      </p:sp>
      <p:sp>
        <p:nvSpPr>
          <p:cNvPr id="68" name="Text 66"/>
          <p:cNvSpPr/>
          <p:nvPr/>
        </p:nvSpPr>
        <p:spPr>
          <a:xfrm>
            <a:off x="533400" y="2726531"/>
            <a:ext cx="5587901" cy="196751"/>
          </a:xfrm>
          <a:prstGeom prst="rect">
            <a:avLst/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9" name="Shape 67"/>
          <p:cNvSpPr/>
          <p:nvPr/>
        </p:nvSpPr>
        <p:spPr>
          <a:xfrm>
            <a:off x="533400" y="2918520"/>
            <a:ext cx="5587901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551225" y="2764631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32B</a:t>
            </a:r>
            <a:endParaRPr lang="en-US" sz="840" dirty="0"/>
          </a:p>
        </p:txBody>
      </p:sp>
      <p:sp>
        <p:nvSpPr>
          <p:cNvPr id="71" name="Text 69"/>
          <p:cNvSpPr/>
          <p:nvPr/>
        </p:nvSpPr>
        <p:spPr>
          <a:xfrm>
            <a:off x="1349390" y="2764631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Baseline</a:t>
            </a:r>
            <a:endParaRPr lang="en-US" sz="840" dirty="0"/>
          </a:p>
        </p:txBody>
      </p:sp>
      <p:sp>
        <p:nvSpPr>
          <p:cNvPr id="72" name="Text 70"/>
          <p:cNvSpPr/>
          <p:nvPr/>
        </p:nvSpPr>
        <p:spPr>
          <a:xfrm>
            <a:off x="2147556" y="2764631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10.2</a:t>
            </a:r>
            <a:endParaRPr lang="en-US" sz="840" dirty="0"/>
          </a:p>
        </p:txBody>
      </p:sp>
      <p:sp>
        <p:nvSpPr>
          <p:cNvPr id="73" name="Text 71"/>
          <p:cNvSpPr/>
          <p:nvPr/>
        </p:nvSpPr>
        <p:spPr>
          <a:xfrm>
            <a:off x="2945721" y="2764631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29.7</a:t>
            </a:r>
            <a:endParaRPr lang="en-US" sz="840" dirty="0"/>
          </a:p>
        </p:txBody>
      </p:sp>
      <p:sp>
        <p:nvSpPr>
          <p:cNvPr id="74" name="Text 72"/>
          <p:cNvSpPr/>
          <p:nvPr/>
        </p:nvSpPr>
        <p:spPr>
          <a:xfrm>
            <a:off x="3743886" y="2764631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43.1</a:t>
            </a:r>
            <a:endParaRPr lang="en-US" sz="840" dirty="0"/>
          </a:p>
        </p:txBody>
      </p:sp>
      <p:sp>
        <p:nvSpPr>
          <p:cNvPr id="75" name="Text 73"/>
          <p:cNvSpPr/>
          <p:nvPr/>
        </p:nvSpPr>
        <p:spPr>
          <a:xfrm>
            <a:off x="4542051" y="2764631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68.4</a:t>
            </a:r>
            <a:endParaRPr lang="en-US" sz="840" dirty="0"/>
          </a:p>
        </p:txBody>
      </p:sp>
      <p:sp>
        <p:nvSpPr>
          <p:cNvPr id="76" name="Text 74"/>
          <p:cNvSpPr/>
          <p:nvPr/>
        </p:nvSpPr>
        <p:spPr>
          <a:xfrm>
            <a:off x="5340217" y="2764631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73.9</a:t>
            </a:r>
            <a:endParaRPr lang="en-US" sz="840" dirty="0"/>
          </a:p>
        </p:txBody>
      </p:sp>
      <p:sp>
        <p:nvSpPr>
          <p:cNvPr id="77" name="Text 75"/>
          <p:cNvSpPr/>
          <p:nvPr/>
        </p:nvSpPr>
        <p:spPr>
          <a:xfrm>
            <a:off x="533400" y="2923282"/>
            <a:ext cx="5587901" cy="196751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8" name="Shape 76"/>
          <p:cNvSpPr/>
          <p:nvPr/>
        </p:nvSpPr>
        <p:spPr>
          <a:xfrm>
            <a:off x="533400" y="3115270"/>
            <a:ext cx="5587901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551225" y="2961382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32B</a:t>
            </a:r>
            <a:endParaRPr lang="en-US" sz="840" dirty="0"/>
          </a:p>
        </p:txBody>
      </p:sp>
      <p:sp>
        <p:nvSpPr>
          <p:cNvPr id="80" name="Text 78"/>
          <p:cNvSpPr/>
          <p:nvPr/>
        </p:nvSpPr>
        <p:spPr>
          <a:xfrm>
            <a:off x="1349390" y="2961382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CoT</a:t>
            </a:r>
            <a:endParaRPr lang="en-US" sz="840" dirty="0"/>
          </a:p>
        </p:txBody>
      </p:sp>
      <p:sp>
        <p:nvSpPr>
          <p:cNvPr id="81" name="Text 79"/>
          <p:cNvSpPr/>
          <p:nvPr/>
        </p:nvSpPr>
        <p:spPr>
          <a:xfrm>
            <a:off x="2147556" y="2961382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11.0</a:t>
            </a:r>
            <a:endParaRPr lang="en-US" sz="840" dirty="0"/>
          </a:p>
        </p:txBody>
      </p:sp>
      <p:sp>
        <p:nvSpPr>
          <p:cNvPr id="82" name="Text 80"/>
          <p:cNvSpPr/>
          <p:nvPr/>
        </p:nvSpPr>
        <p:spPr>
          <a:xfrm>
            <a:off x="2945721" y="2961382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33.7</a:t>
            </a:r>
            <a:endParaRPr lang="en-US" sz="840" dirty="0"/>
          </a:p>
        </p:txBody>
      </p:sp>
      <p:sp>
        <p:nvSpPr>
          <p:cNvPr id="83" name="Text 81"/>
          <p:cNvSpPr/>
          <p:nvPr/>
        </p:nvSpPr>
        <p:spPr>
          <a:xfrm>
            <a:off x="3743886" y="2961382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50.5</a:t>
            </a:r>
            <a:endParaRPr lang="en-US" sz="840" dirty="0"/>
          </a:p>
        </p:txBody>
      </p:sp>
      <p:sp>
        <p:nvSpPr>
          <p:cNvPr id="84" name="Text 82"/>
          <p:cNvSpPr/>
          <p:nvPr/>
        </p:nvSpPr>
        <p:spPr>
          <a:xfrm>
            <a:off x="4542051" y="2961382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67.0</a:t>
            </a:r>
            <a:endParaRPr lang="en-US" sz="840" dirty="0"/>
          </a:p>
        </p:txBody>
      </p:sp>
      <p:sp>
        <p:nvSpPr>
          <p:cNvPr id="85" name="Text 83"/>
          <p:cNvSpPr/>
          <p:nvPr/>
        </p:nvSpPr>
        <p:spPr>
          <a:xfrm>
            <a:off x="5340217" y="2961382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82.5</a:t>
            </a:r>
            <a:endParaRPr lang="en-US" sz="840" dirty="0"/>
          </a:p>
        </p:txBody>
      </p:sp>
      <p:sp>
        <p:nvSpPr>
          <p:cNvPr id="86" name="Text 84"/>
          <p:cNvSpPr/>
          <p:nvPr/>
        </p:nvSpPr>
        <p:spPr>
          <a:xfrm>
            <a:off x="533400" y="3120033"/>
            <a:ext cx="5587901" cy="196751"/>
          </a:xfrm>
          <a:prstGeom prst="rect">
            <a:avLst/>
          </a:prstGeom>
          <a:solidFill>
            <a:srgbClr val="FBEFD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7" name="Shape 85"/>
          <p:cNvSpPr/>
          <p:nvPr/>
        </p:nvSpPr>
        <p:spPr>
          <a:xfrm>
            <a:off x="533400" y="3312021"/>
            <a:ext cx="5587901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88" name="Text 86"/>
          <p:cNvSpPr/>
          <p:nvPr/>
        </p:nvSpPr>
        <p:spPr>
          <a:xfrm>
            <a:off x="551225" y="3158133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32B</a:t>
            </a:r>
            <a:endParaRPr lang="en-US" sz="840" dirty="0"/>
          </a:p>
        </p:txBody>
      </p:sp>
      <p:sp>
        <p:nvSpPr>
          <p:cNvPr id="89" name="Text 87"/>
          <p:cNvSpPr/>
          <p:nvPr/>
        </p:nvSpPr>
        <p:spPr>
          <a:xfrm>
            <a:off x="1349390" y="3158133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CoR</a:t>
            </a:r>
            <a:endParaRPr lang="en-US" sz="840" dirty="0"/>
          </a:p>
        </p:txBody>
      </p:sp>
      <p:sp>
        <p:nvSpPr>
          <p:cNvPr id="90" name="Text 88"/>
          <p:cNvSpPr/>
          <p:nvPr/>
        </p:nvSpPr>
        <p:spPr>
          <a:xfrm>
            <a:off x="2147556" y="3158133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12.3</a:t>
            </a:r>
            <a:endParaRPr lang="en-US" sz="840" dirty="0"/>
          </a:p>
        </p:txBody>
      </p:sp>
      <p:sp>
        <p:nvSpPr>
          <p:cNvPr id="91" name="Text 89"/>
          <p:cNvSpPr/>
          <p:nvPr/>
        </p:nvSpPr>
        <p:spPr>
          <a:xfrm>
            <a:off x="2945721" y="3158133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35.0</a:t>
            </a:r>
            <a:endParaRPr lang="en-US" sz="840" dirty="0"/>
          </a:p>
        </p:txBody>
      </p:sp>
      <p:sp>
        <p:nvSpPr>
          <p:cNvPr id="92" name="Text 90"/>
          <p:cNvSpPr/>
          <p:nvPr/>
        </p:nvSpPr>
        <p:spPr>
          <a:xfrm>
            <a:off x="3743886" y="3158133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50.7</a:t>
            </a:r>
            <a:endParaRPr lang="en-US" sz="840" dirty="0"/>
          </a:p>
        </p:txBody>
      </p:sp>
      <p:sp>
        <p:nvSpPr>
          <p:cNvPr id="93" name="Text 91"/>
          <p:cNvSpPr/>
          <p:nvPr/>
        </p:nvSpPr>
        <p:spPr>
          <a:xfrm>
            <a:off x="4542051" y="3158133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66.7</a:t>
            </a:r>
            <a:endParaRPr lang="en-US" sz="840" dirty="0"/>
          </a:p>
        </p:txBody>
      </p:sp>
      <p:sp>
        <p:nvSpPr>
          <p:cNvPr id="94" name="Text 92"/>
          <p:cNvSpPr/>
          <p:nvPr/>
        </p:nvSpPr>
        <p:spPr>
          <a:xfrm>
            <a:off x="5340217" y="3158133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81.4</a:t>
            </a:r>
            <a:endParaRPr lang="en-US" sz="840" dirty="0"/>
          </a:p>
        </p:txBody>
      </p:sp>
      <p:sp>
        <p:nvSpPr>
          <p:cNvPr id="95" name="Text 93"/>
          <p:cNvSpPr/>
          <p:nvPr/>
        </p:nvSpPr>
        <p:spPr>
          <a:xfrm>
            <a:off x="6324600" y="1320701"/>
            <a:ext cx="2438400" cy="2844701"/>
          </a:xfrm>
          <a:prstGeom prst="roundRect">
            <a:avLst>
              <a:gd name="adj" fmla="val 3125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6" name="Text 94"/>
          <p:cNvSpPr/>
          <p:nvPr/>
        </p:nvSpPr>
        <p:spPr>
          <a:xfrm>
            <a:off x="6489650" y="1460302"/>
            <a:ext cx="2150465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Key takeaway</a:t>
            </a:r>
            <a:endParaRPr lang="en-US" sz="1100" dirty="0"/>
          </a:p>
        </p:txBody>
      </p:sp>
      <p:sp>
        <p:nvSpPr>
          <p:cNvPr id="97" name="Text 95"/>
          <p:cNvSpPr/>
          <p:nvPr/>
        </p:nvSpPr>
        <p:spPr>
          <a:xfrm>
            <a:off x="6489650" y="1723727"/>
            <a:ext cx="2150465" cy="57105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spcBef>
                <a:spcPts val="800"/>
              </a:spcBef>
              <a:buNone/>
            </a:pPr>
            <a:r>
              <a:rPr lang="en-US" sz="10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7B + CoR hits </a:t>
            </a:r>
            <a:r>
              <a:rPr lang="en-US" sz="100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33.7%</a:t>
            </a:r>
            <a:r>
              <a:rPr lang="en-US" sz="10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 @25km and </a:t>
            </a:r>
            <a:r>
              <a:rPr lang="en-US" sz="100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85.5%</a:t>
            </a:r>
            <a:r>
              <a:rPr lang="en-US" sz="10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 @2500km vs 26.1% / 71.9% with CoT.</a:t>
            </a:r>
            <a:endParaRPr lang="en-US" sz="1000" dirty="0"/>
          </a:p>
        </p:txBody>
      </p:sp>
      <p:sp>
        <p:nvSpPr>
          <p:cNvPr id="98" name="Text 96"/>
          <p:cNvSpPr/>
          <p:nvPr/>
        </p:nvSpPr>
        <p:spPr>
          <a:xfrm>
            <a:off x="6489650" y="2396282"/>
            <a:ext cx="2150465" cy="57105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spcBef>
                <a:spcPts val="800"/>
              </a:spcBef>
              <a:buNone/>
            </a:pPr>
            <a:r>
              <a:rPr lang="en-US" sz="10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Explicit geographic reasoning yields the largest gains in the </a:t>
            </a:r>
            <a:r>
              <a:rPr lang="en-US" sz="100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200km–2500km</a:t>
            </a:r>
            <a:r>
              <a:rPr lang="en-US" sz="10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 mid-to-long range.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381000"/>
            <a:ext cx="7228332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Ablation II — Training with CoR &amp; Data Scale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3400" y="806351"/>
            <a:ext cx="7228332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500"/>
              </a:spcBef>
              <a:buNone/>
            </a:pPr>
            <a:r>
              <a:rPr lang="en-US" sz="11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CoR supervision beats location-only at every scale; more data helps (Qwen2.5-VL-3B).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3400" y="1015901"/>
            <a:ext cx="685800" cy="38100"/>
          </a:xfrm>
          <a:prstGeom prst="rect">
            <a:avLst/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03871" y="406301"/>
            <a:ext cx="906729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15 / 20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33400" y="1320701"/>
            <a:ext cx="5587901" cy="225326"/>
          </a:xfrm>
          <a:prstGeom prst="rect">
            <a:avLst/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51225" y="1371451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Size</a:t>
            </a:r>
            <a:endParaRPr lang="en-US" sz="860" dirty="0"/>
          </a:p>
        </p:txBody>
      </p:sp>
      <p:sp>
        <p:nvSpPr>
          <p:cNvPr id="8" name="Text 6"/>
          <p:cNvSpPr/>
          <p:nvPr/>
        </p:nvSpPr>
        <p:spPr>
          <a:xfrm>
            <a:off x="1349390" y="1371451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Type</a:t>
            </a:r>
            <a:endParaRPr lang="en-US" sz="860" dirty="0"/>
          </a:p>
        </p:txBody>
      </p:sp>
      <p:sp>
        <p:nvSpPr>
          <p:cNvPr id="9" name="Text 7"/>
          <p:cNvSpPr/>
          <p:nvPr/>
        </p:nvSpPr>
        <p:spPr>
          <a:xfrm>
            <a:off x="2147556" y="1371451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1km</a:t>
            </a:r>
            <a:endParaRPr lang="en-US" sz="860" dirty="0"/>
          </a:p>
        </p:txBody>
      </p:sp>
      <p:sp>
        <p:nvSpPr>
          <p:cNvPr id="10" name="Text 8"/>
          <p:cNvSpPr/>
          <p:nvPr/>
        </p:nvSpPr>
        <p:spPr>
          <a:xfrm>
            <a:off x="2945721" y="1371451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25km</a:t>
            </a:r>
            <a:endParaRPr lang="en-US" sz="860" dirty="0"/>
          </a:p>
        </p:txBody>
      </p:sp>
      <p:sp>
        <p:nvSpPr>
          <p:cNvPr id="11" name="Text 9"/>
          <p:cNvSpPr/>
          <p:nvPr/>
        </p:nvSpPr>
        <p:spPr>
          <a:xfrm>
            <a:off x="3743886" y="1371451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200km</a:t>
            </a:r>
            <a:endParaRPr lang="en-US" sz="860" dirty="0"/>
          </a:p>
        </p:txBody>
      </p:sp>
      <p:sp>
        <p:nvSpPr>
          <p:cNvPr id="12" name="Text 10"/>
          <p:cNvSpPr/>
          <p:nvPr/>
        </p:nvSpPr>
        <p:spPr>
          <a:xfrm>
            <a:off x="4542051" y="1371451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750km</a:t>
            </a:r>
            <a:endParaRPr lang="en-US" sz="860" dirty="0"/>
          </a:p>
        </p:txBody>
      </p:sp>
      <p:sp>
        <p:nvSpPr>
          <p:cNvPr id="13" name="Text 11"/>
          <p:cNvSpPr/>
          <p:nvPr/>
        </p:nvSpPr>
        <p:spPr>
          <a:xfrm>
            <a:off x="5340217" y="1371451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2500km</a:t>
            </a:r>
            <a:endParaRPr lang="en-US" sz="860" dirty="0"/>
          </a:p>
        </p:txBody>
      </p:sp>
      <p:sp>
        <p:nvSpPr>
          <p:cNvPr id="14" name="Text 12"/>
          <p:cNvSpPr/>
          <p:nvPr/>
        </p:nvSpPr>
        <p:spPr>
          <a:xfrm>
            <a:off x="533400" y="1546027"/>
            <a:ext cx="5587901" cy="228600"/>
          </a:xfrm>
          <a:prstGeom prst="rect">
            <a:avLst/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533400" y="1769864"/>
            <a:ext cx="5587901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51225" y="15841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10k</a:t>
            </a:r>
            <a:endParaRPr lang="en-US" sz="860" dirty="0"/>
          </a:p>
        </p:txBody>
      </p:sp>
      <p:sp>
        <p:nvSpPr>
          <p:cNvPr id="17" name="Text 15"/>
          <p:cNvSpPr/>
          <p:nvPr/>
        </p:nvSpPr>
        <p:spPr>
          <a:xfrm>
            <a:off x="1349390" y="15841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—</a:t>
            </a:r>
            <a:endParaRPr lang="en-US" sz="860" dirty="0"/>
          </a:p>
        </p:txBody>
      </p:sp>
      <p:sp>
        <p:nvSpPr>
          <p:cNvPr id="18" name="Text 16"/>
          <p:cNvSpPr/>
          <p:nvPr/>
        </p:nvSpPr>
        <p:spPr>
          <a:xfrm>
            <a:off x="2147556" y="15841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5.8</a:t>
            </a:r>
            <a:endParaRPr lang="en-US" sz="860" dirty="0"/>
          </a:p>
        </p:txBody>
      </p:sp>
      <p:sp>
        <p:nvSpPr>
          <p:cNvPr id="19" name="Text 17"/>
          <p:cNvSpPr/>
          <p:nvPr/>
        </p:nvSpPr>
        <p:spPr>
          <a:xfrm>
            <a:off x="2945721" y="15841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25.6</a:t>
            </a:r>
            <a:endParaRPr lang="en-US" sz="860" dirty="0"/>
          </a:p>
        </p:txBody>
      </p:sp>
      <p:sp>
        <p:nvSpPr>
          <p:cNvPr id="20" name="Text 18"/>
          <p:cNvSpPr/>
          <p:nvPr/>
        </p:nvSpPr>
        <p:spPr>
          <a:xfrm>
            <a:off x="3743886" y="15841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48.3</a:t>
            </a:r>
            <a:endParaRPr lang="en-US" sz="860" dirty="0"/>
          </a:p>
        </p:txBody>
      </p:sp>
      <p:sp>
        <p:nvSpPr>
          <p:cNvPr id="21" name="Text 19"/>
          <p:cNvSpPr/>
          <p:nvPr/>
        </p:nvSpPr>
        <p:spPr>
          <a:xfrm>
            <a:off x="4542051" y="15841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67.7</a:t>
            </a:r>
            <a:endParaRPr lang="en-US" sz="860" dirty="0"/>
          </a:p>
        </p:txBody>
      </p:sp>
      <p:sp>
        <p:nvSpPr>
          <p:cNvPr id="22" name="Text 20"/>
          <p:cNvSpPr/>
          <p:nvPr/>
        </p:nvSpPr>
        <p:spPr>
          <a:xfrm>
            <a:off x="5340217" y="15841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82.3</a:t>
            </a:r>
            <a:endParaRPr lang="en-US" sz="860" dirty="0"/>
          </a:p>
        </p:txBody>
      </p:sp>
      <p:sp>
        <p:nvSpPr>
          <p:cNvPr id="23" name="Text 21"/>
          <p:cNvSpPr/>
          <p:nvPr/>
        </p:nvSpPr>
        <p:spPr>
          <a:xfrm>
            <a:off x="533400" y="1774627"/>
            <a:ext cx="5587901" cy="228600"/>
          </a:xfrm>
          <a:prstGeom prst="rect">
            <a:avLst/>
          </a:prstGeom>
          <a:solidFill>
            <a:srgbClr val="FBEFD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" name="Shape 22"/>
          <p:cNvSpPr/>
          <p:nvPr/>
        </p:nvSpPr>
        <p:spPr>
          <a:xfrm>
            <a:off x="533400" y="1998464"/>
            <a:ext cx="5587901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51225" y="18127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10k</a:t>
            </a:r>
            <a:endParaRPr lang="en-US" sz="860" dirty="0"/>
          </a:p>
        </p:txBody>
      </p:sp>
      <p:sp>
        <p:nvSpPr>
          <p:cNvPr id="26" name="Text 24"/>
          <p:cNvSpPr/>
          <p:nvPr/>
        </p:nvSpPr>
        <p:spPr>
          <a:xfrm>
            <a:off x="1349390" y="18127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CoR</a:t>
            </a:r>
            <a:endParaRPr lang="en-US" sz="860" dirty="0"/>
          </a:p>
        </p:txBody>
      </p:sp>
      <p:sp>
        <p:nvSpPr>
          <p:cNvPr id="27" name="Text 25"/>
          <p:cNvSpPr/>
          <p:nvPr/>
        </p:nvSpPr>
        <p:spPr>
          <a:xfrm>
            <a:off x="2147556" y="18127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7.3</a:t>
            </a:r>
            <a:endParaRPr lang="en-US" sz="860" dirty="0"/>
          </a:p>
        </p:txBody>
      </p:sp>
      <p:sp>
        <p:nvSpPr>
          <p:cNvPr id="28" name="Text 26"/>
          <p:cNvSpPr/>
          <p:nvPr/>
        </p:nvSpPr>
        <p:spPr>
          <a:xfrm>
            <a:off x="2945721" y="18127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28.1</a:t>
            </a:r>
            <a:endParaRPr lang="en-US" sz="860" dirty="0"/>
          </a:p>
        </p:txBody>
      </p:sp>
      <p:sp>
        <p:nvSpPr>
          <p:cNvPr id="29" name="Text 27"/>
          <p:cNvSpPr/>
          <p:nvPr/>
        </p:nvSpPr>
        <p:spPr>
          <a:xfrm>
            <a:off x="3743886" y="18127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48.6</a:t>
            </a:r>
            <a:endParaRPr lang="en-US" sz="860" dirty="0"/>
          </a:p>
        </p:txBody>
      </p:sp>
      <p:sp>
        <p:nvSpPr>
          <p:cNvPr id="30" name="Text 28"/>
          <p:cNvSpPr/>
          <p:nvPr/>
        </p:nvSpPr>
        <p:spPr>
          <a:xfrm>
            <a:off x="4542051" y="18127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69.0</a:t>
            </a:r>
            <a:endParaRPr lang="en-US" sz="860" dirty="0"/>
          </a:p>
        </p:txBody>
      </p:sp>
      <p:sp>
        <p:nvSpPr>
          <p:cNvPr id="31" name="Text 29"/>
          <p:cNvSpPr/>
          <p:nvPr/>
        </p:nvSpPr>
        <p:spPr>
          <a:xfrm>
            <a:off x="5340217" y="18127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83.5</a:t>
            </a:r>
            <a:endParaRPr lang="en-US" sz="860" dirty="0"/>
          </a:p>
        </p:txBody>
      </p:sp>
      <p:sp>
        <p:nvSpPr>
          <p:cNvPr id="32" name="Text 30"/>
          <p:cNvSpPr/>
          <p:nvPr/>
        </p:nvSpPr>
        <p:spPr>
          <a:xfrm>
            <a:off x="533400" y="2003227"/>
            <a:ext cx="5587901" cy="228600"/>
          </a:xfrm>
          <a:prstGeom prst="rect">
            <a:avLst/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3" name="Shape 31"/>
          <p:cNvSpPr/>
          <p:nvPr/>
        </p:nvSpPr>
        <p:spPr>
          <a:xfrm>
            <a:off x="533400" y="2227064"/>
            <a:ext cx="5587901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51225" y="20413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100k</a:t>
            </a:r>
            <a:endParaRPr lang="en-US" sz="860" dirty="0"/>
          </a:p>
        </p:txBody>
      </p:sp>
      <p:sp>
        <p:nvSpPr>
          <p:cNvPr id="35" name="Text 33"/>
          <p:cNvSpPr/>
          <p:nvPr/>
        </p:nvSpPr>
        <p:spPr>
          <a:xfrm>
            <a:off x="1349390" y="20413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—</a:t>
            </a:r>
            <a:endParaRPr lang="en-US" sz="860" dirty="0"/>
          </a:p>
        </p:txBody>
      </p:sp>
      <p:sp>
        <p:nvSpPr>
          <p:cNvPr id="36" name="Text 34"/>
          <p:cNvSpPr/>
          <p:nvPr/>
        </p:nvSpPr>
        <p:spPr>
          <a:xfrm>
            <a:off x="2147556" y="20413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8.6</a:t>
            </a:r>
            <a:endParaRPr lang="en-US" sz="860" dirty="0"/>
          </a:p>
        </p:txBody>
      </p:sp>
      <p:sp>
        <p:nvSpPr>
          <p:cNvPr id="37" name="Text 35"/>
          <p:cNvSpPr/>
          <p:nvPr/>
        </p:nvSpPr>
        <p:spPr>
          <a:xfrm>
            <a:off x="2945721" y="20413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27.8</a:t>
            </a:r>
            <a:endParaRPr lang="en-US" sz="860" dirty="0"/>
          </a:p>
        </p:txBody>
      </p:sp>
      <p:sp>
        <p:nvSpPr>
          <p:cNvPr id="38" name="Text 36"/>
          <p:cNvSpPr/>
          <p:nvPr/>
        </p:nvSpPr>
        <p:spPr>
          <a:xfrm>
            <a:off x="3743886" y="20413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47.6</a:t>
            </a:r>
            <a:endParaRPr lang="en-US" sz="860" dirty="0"/>
          </a:p>
        </p:txBody>
      </p:sp>
      <p:sp>
        <p:nvSpPr>
          <p:cNvPr id="39" name="Text 37"/>
          <p:cNvSpPr/>
          <p:nvPr/>
        </p:nvSpPr>
        <p:spPr>
          <a:xfrm>
            <a:off x="4542051" y="20413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67.2</a:t>
            </a:r>
            <a:endParaRPr lang="en-US" sz="860" dirty="0"/>
          </a:p>
        </p:txBody>
      </p:sp>
      <p:sp>
        <p:nvSpPr>
          <p:cNvPr id="40" name="Text 38"/>
          <p:cNvSpPr/>
          <p:nvPr/>
        </p:nvSpPr>
        <p:spPr>
          <a:xfrm>
            <a:off x="5340217" y="20413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81.5</a:t>
            </a:r>
            <a:endParaRPr lang="en-US" sz="860" dirty="0"/>
          </a:p>
        </p:txBody>
      </p:sp>
      <p:sp>
        <p:nvSpPr>
          <p:cNvPr id="41" name="Text 39"/>
          <p:cNvSpPr/>
          <p:nvPr/>
        </p:nvSpPr>
        <p:spPr>
          <a:xfrm>
            <a:off x="533400" y="2231827"/>
            <a:ext cx="5587901" cy="228600"/>
          </a:xfrm>
          <a:prstGeom prst="rect">
            <a:avLst/>
          </a:prstGeom>
          <a:solidFill>
            <a:srgbClr val="FBEFD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2" name="Shape 40"/>
          <p:cNvSpPr/>
          <p:nvPr/>
        </p:nvSpPr>
        <p:spPr>
          <a:xfrm>
            <a:off x="533400" y="2455664"/>
            <a:ext cx="5587901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1225" y="22699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100k</a:t>
            </a:r>
            <a:endParaRPr lang="en-US" sz="860" dirty="0"/>
          </a:p>
        </p:txBody>
      </p:sp>
      <p:sp>
        <p:nvSpPr>
          <p:cNvPr id="44" name="Text 42"/>
          <p:cNvSpPr/>
          <p:nvPr/>
        </p:nvSpPr>
        <p:spPr>
          <a:xfrm>
            <a:off x="1349390" y="22699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CoR</a:t>
            </a:r>
            <a:endParaRPr lang="en-US" sz="860" dirty="0"/>
          </a:p>
        </p:txBody>
      </p:sp>
      <p:sp>
        <p:nvSpPr>
          <p:cNvPr id="45" name="Text 43"/>
          <p:cNvSpPr/>
          <p:nvPr/>
        </p:nvSpPr>
        <p:spPr>
          <a:xfrm>
            <a:off x="2147556" y="22699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9.2</a:t>
            </a:r>
            <a:endParaRPr lang="en-US" sz="860" dirty="0"/>
          </a:p>
        </p:txBody>
      </p:sp>
      <p:sp>
        <p:nvSpPr>
          <p:cNvPr id="46" name="Text 44"/>
          <p:cNvSpPr/>
          <p:nvPr/>
        </p:nvSpPr>
        <p:spPr>
          <a:xfrm>
            <a:off x="2945721" y="22699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29.9</a:t>
            </a:r>
            <a:endParaRPr lang="en-US" sz="860" dirty="0"/>
          </a:p>
        </p:txBody>
      </p:sp>
      <p:sp>
        <p:nvSpPr>
          <p:cNvPr id="47" name="Text 45"/>
          <p:cNvSpPr/>
          <p:nvPr/>
        </p:nvSpPr>
        <p:spPr>
          <a:xfrm>
            <a:off x="3743886" y="22699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49.4</a:t>
            </a:r>
            <a:endParaRPr lang="en-US" sz="860" dirty="0"/>
          </a:p>
        </p:txBody>
      </p:sp>
      <p:sp>
        <p:nvSpPr>
          <p:cNvPr id="48" name="Text 46"/>
          <p:cNvSpPr/>
          <p:nvPr/>
        </p:nvSpPr>
        <p:spPr>
          <a:xfrm>
            <a:off x="4542051" y="22699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69.2</a:t>
            </a:r>
            <a:endParaRPr lang="en-US" sz="860" dirty="0"/>
          </a:p>
        </p:txBody>
      </p:sp>
      <p:sp>
        <p:nvSpPr>
          <p:cNvPr id="49" name="Text 47"/>
          <p:cNvSpPr/>
          <p:nvPr/>
        </p:nvSpPr>
        <p:spPr>
          <a:xfrm>
            <a:off x="5340217" y="22699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82.8</a:t>
            </a:r>
            <a:endParaRPr lang="en-US" sz="860" dirty="0"/>
          </a:p>
        </p:txBody>
      </p:sp>
      <p:sp>
        <p:nvSpPr>
          <p:cNvPr id="50" name="Text 48"/>
          <p:cNvSpPr/>
          <p:nvPr/>
        </p:nvSpPr>
        <p:spPr>
          <a:xfrm>
            <a:off x="533400" y="2460427"/>
            <a:ext cx="5587901" cy="228600"/>
          </a:xfrm>
          <a:prstGeom prst="rect">
            <a:avLst/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1" name="Shape 49"/>
          <p:cNvSpPr/>
          <p:nvPr/>
        </p:nvSpPr>
        <p:spPr>
          <a:xfrm>
            <a:off x="533400" y="2684264"/>
            <a:ext cx="5587901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551225" y="24985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500k</a:t>
            </a:r>
            <a:endParaRPr lang="en-US" sz="860" dirty="0"/>
          </a:p>
        </p:txBody>
      </p:sp>
      <p:sp>
        <p:nvSpPr>
          <p:cNvPr id="53" name="Text 51"/>
          <p:cNvSpPr/>
          <p:nvPr/>
        </p:nvSpPr>
        <p:spPr>
          <a:xfrm>
            <a:off x="1349390" y="24985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—</a:t>
            </a:r>
            <a:endParaRPr lang="en-US" sz="860" dirty="0"/>
          </a:p>
        </p:txBody>
      </p:sp>
      <p:sp>
        <p:nvSpPr>
          <p:cNvPr id="54" name="Text 52"/>
          <p:cNvSpPr/>
          <p:nvPr/>
        </p:nvSpPr>
        <p:spPr>
          <a:xfrm>
            <a:off x="2147556" y="24985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10.4</a:t>
            </a:r>
            <a:endParaRPr lang="en-US" sz="860" dirty="0"/>
          </a:p>
        </p:txBody>
      </p:sp>
      <p:sp>
        <p:nvSpPr>
          <p:cNvPr id="55" name="Text 53"/>
          <p:cNvSpPr/>
          <p:nvPr/>
        </p:nvSpPr>
        <p:spPr>
          <a:xfrm>
            <a:off x="2945721" y="24985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30.9</a:t>
            </a:r>
            <a:endParaRPr lang="en-US" sz="860" dirty="0"/>
          </a:p>
        </p:txBody>
      </p:sp>
      <p:sp>
        <p:nvSpPr>
          <p:cNvPr id="56" name="Text 54"/>
          <p:cNvSpPr/>
          <p:nvPr/>
        </p:nvSpPr>
        <p:spPr>
          <a:xfrm>
            <a:off x="3743886" y="24985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48.6</a:t>
            </a:r>
            <a:endParaRPr lang="en-US" sz="860" dirty="0"/>
          </a:p>
        </p:txBody>
      </p:sp>
      <p:sp>
        <p:nvSpPr>
          <p:cNvPr id="57" name="Text 55"/>
          <p:cNvSpPr/>
          <p:nvPr/>
        </p:nvSpPr>
        <p:spPr>
          <a:xfrm>
            <a:off x="4542051" y="24985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70.5</a:t>
            </a:r>
            <a:endParaRPr lang="en-US" sz="860" dirty="0"/>
          </a:p>
        </p:txBody>
      </p:sp>
      <p:sp>
        <p:nvSpPr>
          <p:cNvPr id="58" name="Text 56"/>
          <p:cNvSpPr/>
          <p:nvPr/>
        </p:nvSpPr>
        <p:spPr>
          <a:xfrm>
            <a:off x="5340217" y="24985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83.7</a:t>
            </a:r>
            <a:endParaRPr lang="en-US" sz="860" dirty="0"/>
          </a:p>
        </p:txBody>
      </p:sp>
      <p:sp>
        <p:nvSpPr>
          <p:cNvPr id="59" name="Text 57"/>
          <p:cNvSpPr/>
          <p:nvPr/>
        </p:nvSpPr>
        <p:spPr>
          <a:xfrm>
            <a:off x="533400" y="2689027"/>
            <a:ext cx="5587901" cy="228600"/>
          </a:xfrm>
          <a:prstGeom prst="rect">
            <a:avLst/>
          </a:prstGeom>
          <a:solidFill>
            <a:srgbClr val="FBEFD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0" name="Shape 58"/>
          <p:cNvSpPr/>
          <p:nvPr/>
        </p:nvSpPr>
        <p:spPr>
          <a:xfrm>
            <a:off x="533400" y="2912864"/>
            <a:ext cx="5587901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551225" y="27271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500k</a:t>
            </a:r>
            <a:endParaRPr lang="en-US" sz="860" dirty="0"/>
          </a:p>
        </p:txBody>
      </p:sp>
      <p:sp>
        <p:nvSpPr>
          <p:cNvPr id="62" name="Text 60"/>
          <p:cNvSpPr/>
          <p:nvPr/>
        </p:nvSpPr>
        <p:spPr>
          <a:xfrm>
            <a:off x="1349390" y="27271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CoR</a:t>
            </a:r>
            <a:endParaRPr lang="en-US" sz="860" dirty="0"/>
          </a:p>
        </p:txBody>
      </p:sp>
      <p:sp>
        <p:nvSpPr>
          <p:cNvPr id="63" name="Text 61"/>
          <p:cNvSpPr/>
          <p:nvPr/>
        </p:nvSpPr>
        <p:spPr>
          <a:xfrm>
            <a:off x="2147556" y="27271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12.6</a:t>
            </a:r>
            <a:endParaRPr lang="en-US" sz="860" dirty="0"/>
          </a:p>
        </p:txBody>
      </p:sp>
      <p:sp>
        <p:nvSpPr>
          <p:cNvPr id="64" name="Text 62"/>
          <p:cNvSpPr/>
          <p:nvPr/>
        </p:nvSpPr>
        <p:spPr>
          <a:xfrm>
            <a:off x="2945721" y="27271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31.7</a:t>
            </a:r>
            <a:endParaRPr lang="en-US" sz="860" dirty="0"/>
          </a:p>
        </p:txBody>
      </p:sp>
      <p:sp>
        <p:nvSpPr>
          <p:cNvPr id="65" name="Text 63"/>
          <p:cNvSpPr/>
          <p:nvPr/>
        </p:nvSpPr>
        <p:spPr>
          <a:xfrm>
            <a:off x="3743886" y="27271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50.2</a:t>
            </a:r>
            <a:endParaRPr lang="en-US" sz="860" dirty="0"/>
          </a:p>
        </p:txBody>
      </p:sp>
      <p:sp>
        <p:nvSpPr>
          <p:cNvPr id="66" name="Text 64"/>
          <p:cNvSpPr/>
          <p:nvPr/>
        </p:nvSpPr>
        <p:spPr>
          <a:xfrm>
            <a:off x="4542051" y="27271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70.3</a:t>
            </a:r>
            <a:endParaRPr lang="en-US" sz="860" dirty="0"/>
          </a:p>
        </p:txBody>
      </p:sp>
      <p:sp>
        <p:nvSpPr>
          <p:cNvPr id="67" name="Text 65"/>
          <p:cNvSpPr/>
          <p:nvPr/>
        </p:nvSpPr>
        <p:spPr>
          <a:xfrm>
            <a:off x="5340217" y="2727127"/>
            <a:ext cx="762515" cy="1238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84.3</a:t>
            </a:r>
            <a:endParaRPr lang="en-US" sz="860" dirty="0"/>
          </a:p>
        </p:txBody>
      </p:sp>
      <p:sp>
        <p:nvSpPr>
          <p:cNvPr id="68" name="Text 66"/>
          <p:cNvSpPr/>
          <p:nvPr/>
        </p:nvSpPr>
        <p:spPr>
          <a:xfrm>
            <a:off x="6324600" y="1320701"/>
            <a:ext cx="2438400" cy="2031950"/>
          </a:xfrm>
          <a:prstGeom prst="roundRect">
            <a:avLst>
              <a:gd name="adj" fmla="val 3750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9" name="Text 67"/>
          <p:cNvSpPr/>
          <p:nvPr/>
        </p:nvSpPr>
        <p:spPr>
          <a:xfrm>
            <a:off x="6489650" y="1460302"/>
            <a:ext cx="2150465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Key takeaway</a:t>
            </a:r>
            <a:endParaRPr lang="en-US" sz="1100" dirty="0"/>
          </a:p>
        </p:txBody>
      </p:sp>
      <p:sp>
        <p:nvSpPr>
          <p:cNvPr id="70" name="Text 68"/>
          <p:cNvSpPr/>
          <p:nvPr/>
        </p:nvSpPr>
        <p:spPr>
          <a:xfrm>
            <a:off x="6489650" y="1723727"/>
            <a:ext cx="2150465" cy="38070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spcBef>
                <a:spcPts val="800"/>
              </a:spcBef>
              <a:buNone/>
            </a:pPr>
            <a:r>
              <a:rPr lang="en-US" sz="10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@1km rises from </a:t>
            </a:r>
            <a:r>
              <a:rPr lang="en-US" sz="100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7.3%</a:t>
            </a:r>
            <a:r>
              <a:rPr lang="en-US" sz="10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 (10k) to </a:t>
            </a:r>
            <a:r>
              <a:rPr lang="en-US" sz="100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12.6%</a:t>
            </a:r>
            <a:r>
              <a:rPr lang="en-US" sz="10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 (500k).</a:t>
            </a:r>
            <a:endParaRPr lang="en-US" sz="1000" dirty="0"/>
          </a:p>
        </p:txBody>
      </p:sp>
      <p:sp>
        <p:nvSpPr>
          <p:cNvPr id="71" name="Text 69"/>
          <p:cNvSpPr/>
          <p:nvPr/>
        </p:nvSpPr>
        <p:spPr>
          <a:xfrm>
            <a:off x="6489650" y="2205930"/>
            <a:ext cx="2150465" cy="57105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spcBef>
                <a:spcPts val="800"/>
              </a:spcBef>
              <a:buNone/>
            </a:pPr>
            <a:r>
              <a:rPr lang="en-US" sz="10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CoR beats location-only at every scale (+0.6–2.0 pts), especially when </a:t>
            </a:r>
            <a:r>
              <a:rPr lang="en-US" sz="100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data is scarce</a:t>
            </a:r>
            <a:r>
              <a:rPr lang="en-US" sz="10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.</a:t>
            </a:r>
            <a:endParaRPr lang="en-US" sz="1000" dirty="0"/>
          </a:p>
        </p:txBody>
      </p:sp>
      <p:sp>
        <p:nvSpPr>
          <p:cNvPr id="72" name="Text 70"/>
          <p:cNvSpPr/>
          <p:nvPr/>
        </p:nvSpPr>
        <p:spPr>
          <a:xfrm>
            <a:off x="533400" y="3682901"/>
            <a:ext cx="8229600" cy="507950"/>
          </a:xfrm>
          <a:prstGeom prst="roundRect">
            <a:avLst>
              <a:gd name="adj" fmla="val 15001"/>
            </a:avLst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3" name="Text 71"/>
          <p:cNvSpPr/>
          <p:nvPr/>
        </p:nvSpPr>
        <p:spPr>
          <a:xfrm>
            <a:off x="619455" y="3822502"/>
            <a:ext cx="8057489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Reasoning chains improve both interpretability AND coordinate precision.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381000"/>
            <a:ext cx="7228332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Ablation III — Data Selection &amp; RL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3400" y="806351"/>
            <a:ext cx="7228332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500"/>
              </a:spcBef>
              <a:buNone/>
            </a:pPr>
            <a:r>
              <a:rPr lang="en-US" sz="11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The key reversal: SFT prefers Random, RL unlocks Hard.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3400" y="1015901"/>
            <a:ext cx="685800" cy="38100"/>
          </a:xfrm>
          <a:prstGeom prst="rect">
            <a:avLst/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03871" y="406301"/>
            <a:ext cx="906729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16 / 20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33400" y="1320701"/>
            <a:ext cx="4038600" cy="330101"/>
          </a:xfrm>
          <a:prstGeom prst="roundRect">
            <a:avLst>
              <a:gd name="adj" fmla="val 23084"/>
            </a:avLst>
          </a:prstGeom>
          <a:solidFill>
            <a:srgbClr val="2E6E8E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61365" y="1460302"/>
            <a:ext cx="3782669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SFT stage → use Random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533400" y="1727150"/>
            <a:ext cx="4038600" cy="244376"/>
          </a:xfrm>
          <a:prstGeom prst="rect">
            <a:avLst/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9110" y="1777901"/>
            <a:ext cx="97822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Sample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558760" y="1777901"/>
            <a:ext cx="97822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1km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2568410" y="1777901"/>
            <a:ext cx="97822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200km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578060" y="1777901"/>
            <a:ext cx="97822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2500km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533400" y="1971526"/>
            <a:ext cx="4038600" cy="228600"/>
          </a:xfrm>
          <a:prstGeom prst="rect">
            <a:avLst/>
          </a:prstGeom>
          <a:solidFill>
            <a:srgbClr val="FBEFD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533400" y="2195364"/>
            <a:ext cx="4038600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9110" y="2009626"/>
            <a:ext cx="97822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Rand 100k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558760" y="2009626"/>
            <a:ext cx="97822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9.2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2568410" y="2009626"/>
            <a:ext cx="97822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49.4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3578060" y="2009626"/>
            <a:ext cx="97822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82.8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33400" y="2200126"/>
            <a:ext cx="4038600" cy="228600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Shape 18"/>
          <p:cNvSpPr/>
          <p:nvPr/>
        </p:nvSpPr>
        <p:spPr>
          <a:xfrm>
            <a:off x="533400" y="2423964"/>
            <a:ext cx="4038600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9110" y="2238226"/>
            <a:ext cx="978229" cy="1333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Hard 100k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558760" y="2238226"/>
            <a:ext cx="978229" cy="1333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6.0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2568410" y="2238226"/>
            <a:ext cx="978229" cy="1333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48.9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3578060" y="2238226"/>
            <a:ext cx="978229" cy="1333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82.3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533400" y="2489150"/>
            <a:ext cx="4119372" cy="3199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Hard samples are noisy/ambiguous; SFT overfits them. Random covers broader regions → more transferable features.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724400" y="1320701"/>
            <a:ext cx="4038600" cy="330101"/>
          </a:xfrm>
          <a:prstGeom prst="roundRect">
            <a:avLst>
              <a:gd name="adj" fmla="val 23084"/>
            </a:avLst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4852365" y="1460302"/>
            <a:ext cx="3782669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RL stage → use Hard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4724400" y="1727150"/>
            <a:ext cx="4038600" cy="244376"/>
          </a:xfrm>
          <a:prstGeom prst="rect">
            <a:avLst/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4740110" y="1777901"/>
            <a:ext cx="97822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Config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5749760" y="1777901"/>
            <a:ext cx="97822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1km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6759410" y="1777901"/>
            <a:ext cx="97822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25km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7769060" y="1777901"/>
            <a:ext cx="97822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200km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4724400" y="1971526"/>
            <a:ext cx="4038600" cy="228600"/>
          </a:xfrm>
          <a:prstGeom prst="rect">
            <a:avLst/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4724400" y="2195364"/>
            <a:ext cx="4038600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740110" y="2009626"/>
            <a:ext cx="978229" cy="1333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SFT-500k only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5749760" y="2009626"/>
            <a:ext cx="978229" cy="1333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12.6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6759410" y="2009626"/>
            <a:ext cx="978229" cy="1333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31.7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7769060" y="2009626"/>
            <a:ext cx="978229" cy="1333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50.2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4724400" y="2200126"/>
            <a:ext cx="4038600" cy="228600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0" name="Shape 38"/>
          <p:cNvSpPr/>
          <p:nvPr/>
        </p:nvSpPr>
        <p:spPr>
          <a:xfrm>
            <a:off x="4724400" y="2423964"/>
            <a:ext cx="4038600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740110" y="2238226"/>
            <a:ext cx="978229" cy="1333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+ RL Rand-200k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5749760" y="2238226"/>
            <a:ext cx="978229" cy="1333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13.3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6759410" y="2238226"/>
            <a:ext cx="978229" cy="1333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32.4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7769060" y="2238226"/>
            <a:ext cx="978229" cy="1333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51.6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724400" y="2428726"/>
            <a:ext cx="4038600" cy="228600"/>
          </a:xfrm>
          <a:prstGeom prst="rect">
            <a:avLst/>
          </a:prstGeom>
          <a:solidFill>
            <a:srgbClr val="FBEFD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6" name="Shape 44"/>
          <p:cNvSpPr/>
          <p:nvPr/>
        </p:nvSpPr>
        <p:spPr>
          <a:xfrm>
            <a:off x="4724400" y="2652564"/>
            <a:ext cx="4038600" cy="0"/>
          </a:xfrm>
          <a:prstGeom prst="line">
            <a:avLst/>
          </a:prstGeom>
          <a:noFill/>
          <a:ln w="9525">
            <a:solidFill>
              <a:srgbClr val="D9E0E7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740110" y="2466826"/>
            <a:ext cx="97822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+ RL Hard-200k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5749760" y="2466826"/>
            <a:ext cx="97822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14.8</a:t>
            </a:r>
            <a:endParaRPr lang="en-US" sz="900" dirty="0"/>
          </a:p>
        </p:txBody>
      </p:sp>
      <p:sp>
        <p:nvSpPr>
          <p:cNvPr id="49" name="Text 47"/>
          <p:cNvSpPr/>
          <p:nvPr/>
        </p:nvSpPr>
        <p:spPr>
          <a:xfrm>
            <a:off x="6759410" y="2466826"/>
            <a:ext cx="97822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36.3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7769060" y="2466826"/>
            <a:ext cx="97822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54.6</a:t>
            </a:r>
            <a:endParaRPr lang="en-US" sz="900" dirty="0"/>
          </a:p>
        </p:txBody>
      </p:sp>
      <p:sp>
        <p:nvSpPr>
          <p:cNvPr id="51" name="Text 49"/>
          <p:cNvSpPr/>
          <p:nvPr/>
        </p:nvSpPr>
        <p:spPr>
          <a:xfrm>
            <a:off x="4724400" y="2717750"/>
            <a:ext cx="4119372" cy="15999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Hard-sample RL reaches </a:t>
            </a:r>
            <a:r>
              <a:rPr lang="en-US" sz="900" b="1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14.8%</a:t>
            </a:r>
            <a:r>
              <a:rPr lang="en-US" sz="9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 @1km — beating SFT-only and RL-Rand.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533400" y="3327350"/>
            <a:ext cx="8229600" cy="888950"/>
          </a:xfrm>
          <a:prstGeom prst="roundRect">
            <a:avLst>
              <a:gd name="adj" fmla="val 8572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3" name="Text 51"/>
          <p:cNvSpPr/>
          <p:nvPr/>
        </p:nvSpPr>
        <p:spPr>
          <a:xfrm>
            <a:off x="698450" y="3466951"/>
            <a:ext cx="8057489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E8A33D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CORE INSIGHT</a:t>
            </a:r>
            <a:endParaRPr lang="en-US" sz="1000" dirty="0"/>
          </a:p>
        </p:txBody>
      </p:sp>
      <p:sp>
        <p:nvSpPr>
          <p:cNvPr id="54" name="Text 52"/>
          <p:cNvSpPr/>
          <p:nvPr/>
        </p:nvSpPr>
        <p:spPr>
          <a:xfrm>
            <a:off x="698450" y="3720852"/>
            <a:ext cx="8057489" cy="43785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25"/>
              </a:lnSpc>
              <a:spcBef>
                <a:spcPts val="800"/>
              </a:spcBef>
              <a:buNone/>
            </a:pPr>
            <a:r>
              <a:rPr lang="en-US" sz="115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Random samples stabilize SFT; </a:t>
            </a:r>
            <a:r>
              <a:rPr lang="en-US" sz="115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hard samples unlock RL</a:t>
            </a:r>
            <a:r>
              <a:rPr lang="en-US" sz="115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 — reward signals extract meaningful gradients from difficult cases. The same data plays opposite roles in the two stages.</a:t>
            </a:r>
            <a:endParaRPr lang="en-US" sz="11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381000"/>
            <a:ext cx="7228332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Result Analysis &amp; Qualitative Example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3400" y="806351"/>
            <a:ext cx="7228332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500"/>
              </a:spcBef>
              <a:buNone/>
            </a:pPr>
            <a:r>
              <a:rPr lang="en-US" sz="11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CoR aligns generation with the model’s reasoning; RL optimizes geodesic distance directly.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3400" y="1015901"/>
            <a:ext cx="685800" cy="38100"/>
          </a:xfrm>
          <a:prstGeom prst="rect">
            <a:avLst/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03871" y="406301"/>
            <a:ext cx="906729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17 / 20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33400" y="1371600"/>
            <a:ext cx="2895600" cy="2235101"/>
          </a:xfrm>
          <a:prstGeom prst="roundRect">
            <a:avLst>
              <a:gd name="adj" fmla="val 3409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98450" y="1511201"/>
            <a:ext cx="2565499" cy="1498550"/>
          </a:xfrm>
          <a:prstGeom prst="roundRect">
            <a:avLst>
              <a:gd name="adj" fmla="val 3390"/>
            </a:avLst>
          </a:prstGeom>
          <a:solidFill>
            <a:srgbClr val="2E6E8E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72795" y="3111252"/>
            <a:ext cx="2616809" cy="1333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spcBef>
                <a:spcPts val="800"/>
              </a:spcBef>
              <a:buNone/>
            </a:pPr>
            <a:r>
              <a:rPr lang="en-US" sz="9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Query image — rural Japanese landscape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708350" y="1371600"/>
            <a:ext cx="5054501" cy="419100"/>
          </a:xfrm>
          <a:prstGeom prst="roundRect">
            <a:avLst>
              <a:gd name="adj" fmla="val 15152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860750" y="1509713"/>
            <a:ext cx="1243584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Thinking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5079950" y="1509713"/>
            <a:ext cx="3601111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Cues: vegetation, architecture, climate → East Asia.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3708350" y="1841450"/>
            <a:ext cx="5054501" cy="419100"/>
          </a:xfrm>
          <a:prstGeom prst="roundRect">
            <a:avLst>
              <a:gd name="adj" fmla="val 15152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60750" y="1979563"/>
            <a:ext cx="1243584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Country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5079950" y="1979563"/>
            <a:ext cx="3601111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Japan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3708350" y="2311301"/>
            <a:ext cx="5054501" cy="419100"/>
          </a:xfrm>
          <a:prstGeom prst="roundRect">
            <a:avLst>
              <a:gd name="adj" fmla="val 15152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860750" y="2449413"/>
            <a:ext cx="1243584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State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5079950" y="2449413"/>
            <a:ext cx="3601111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Hokkaidō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3708350" y="2781300"/>
            <a:ext cx="5054501" cy="419100"/>
          </a:xfrm>
          <a:prstGeom prst="roundRect">
            <a:avLst>
              <a:gd name="adj" fmla="val 15152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60750" y="2919413"/>
            <a:ext cx="1243584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City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079950" y="2919413"/>
            <a:ext cx="3601111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Biei Town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3708350" y="3251150"/>
            <a:ext cx="5054501" cy="419100"/>
          </a:xfrm>
          <a:prstGeom prst="roundRect">
            <a:avLst>
              <a:gd name="adj" fmla="val 15152"/>
            </a:avLst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860750" y="3389263"/>
            <a:ext cx="1243584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E8A33D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Coordinates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5079950" y="3389263"/>
            <a:ext cx="3601111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(43.45, 142.62)  ✓ close to ground truth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533400" y="3784550"/>
            <a:ext cx="8229600" cy="431750"/>
          </a:xfrm>
          <a:prstGeom prst="roundRect">
            <a:avLst>
              <a:gd name="adj" fmla="val 17649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619455" y="3924151"/>
            <a:ext cx="8057489" cy="17770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00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SFT is insensitive to coordinate error; RL directly optimizes geodesic distance → precision gains in complex / ambiguous regions.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381000"/>
            <a:ext cx="7228332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Conclusion &amp; Future Directions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3400" y="806351"/>
            <a:ext cx="7228332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500"/>
              </a:spcBef>
              <a:buNone/>
            </a:pPr>
            <a:r>
              <a:rPr lang="en-US" sz="11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A new paradigm for interpretable, retrieval-free geolocalization.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3400" y="1015901"/>
            <a:ext cx="685800" cy="38100"/>
          </a:xfrm>
          <a:prstGeom prst="rect">
            <a:avLst/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03871" y="406301"/>
            <a:ext cx="906729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18 / 20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33400" y="1320701"/>
            <a:ext cx="4119372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What Geo-R Achieves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33400" y="1600200"/>
            <a:ext cx="4038600" cy="507950"/>
          </a:xfrm>
          <a:prstGeom prst="roundRect">
            <a:avLst>
              <a:gd name="adj" fmla="val 15001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98450" y="1739801"/>
            <a:ext cx="3782669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Chain-of-Region hierarchical reasoning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33400" y="2209800"/>
            <a:ext cx="4038600" cy="507950"/>
          </a:xfrm>
          <a:prstGeom prst="roundRect">
            <a:avLst>
              <a:gd name="adj" fmla="val 15001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98450" y="2349401"/>
            <a:ext cx="3782669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Haversine distance-based RL rewards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33400" y="2819400"/>
            <a:ext cx="4038600" cy="507950"/>
          </a:xfrm>
          <a:prstGeom prst="roundRect">
            <a:avLst>
              <a:gd name="adj" fmla="val 15001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98450" y="2959001"/>
            <a:ext cx="3782669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Hard-sample RL for long-tail coverage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33400" y="3429000"/>
            <a:ext cx="4038600" cy="507950"/>
          </a:xfrm>
          <a:prstGeom prst="roundRect">
            <a:avLst>
              <a:gd name="adj" fmla="val 15001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98450" y="3568601"/>
            <a:ext cx="3782669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Retrieval-free — rivals retrieval methods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724400" y="1320701"/>
            <a:ext cx="4119372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Where We Go Next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724400" y="1600200"/>
            <a:ext cx="4038600" cy="507950"/>
          </a:xfrm>
          <a:prstGeom prst="roundRect">
            <a:avLst>
              <a:gd name="adj" fmla="val 15001"/>
            </a:avLst>
          </a:prstGeom>
          <a:solidFill>
            <a:srgbClr val="FFFFFF"/>
          </a:solidFill>
          <a:ln w="9525">
            <a:solidFill>
              <a:srgbClr val="D9E0E7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898975" y="1749326"/>
            <a:ext cx="3763238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Scalable, general-purpose geographic agents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724400" y="2209800"/>
            <a:ext cx="4038600" cy="507950"/>
          </a:xfrm>
          <a:prstGeom prst="roundRect">
            <a:avLst>
              <a:gd name="adj" fmla="val 15001"/>
            </a:avLst>
          </a:prstGeom>
          <a:solidFill>
            <a:srgbClr val="FFFFFF"/>
          </a:solidFill>
          <a:ln w="9525">
            <a:solidFill>
              <a:srgbClr val="D9E0E7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898975" y="2358926"/>
            <a:ext cx="3763238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Navigation &amp; urban analysis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4724400" y="2819400"/>
            <a:ext cx="4038600" cy="507950"/>
          </a:xfrm>
          <a:prstGeom prst="roundRect">
            <a:avLst>
              <a:gd name="adj" fmla="val 15001"/>
            </a:avLst>
          </a:prstGeom>
          <a:solidFill>
            <a:srgbClr val="FFFFFF"/>
          </a:solidFill>
          <a:ln w="9525">
            <a:solidFill>
              <a:srgbClr val="D9E0E7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898975" y="2968526"/>
            <a:ext cx="3763238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Crisis response &amp; humanitarian aid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724400" y="3429000"/>
            <a:ext cx="4038600" cy="507950"/>
          </a:xfrm>
          <a:prstGeom prst="roundRect">
            <a:avLst>
              <a:gd name="adj" fmla="val 15001"/>
            </a:avLst>
          </a:prstGeom>
          <a:solidFill>
            <a:srgbClr val="FFFFFF"/>
          </a:solidFill>
          <a:ln w="9525">
            <a:solidFill>
              <a:srgbClr val="D9E0E7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4898975" y="3578126"/>
            <a:ext cx="3763238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Verifiable multimodal reasoning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533400" y="4191000"/>
            <a:ext cx="8229600" cy="381000"/>
          </a:xfrm>
          <a:prstGeom prst="roundRect">
            <a:avLst>
              <a:gd name="adj" fmla="val 20000"/>
            </a:avLst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619455" y="4330601"/>
            <a:ext cx="8057489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Pure reasoning — without any retrieval — can match or surpass retrieval-based pipelines.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381000"/>
            <a:ext cx="7228332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Publication &amp; Reproducibility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3400" y="787301"/>
            <a:ext cx="685800" cy="38100"/>
          </a:xfrm>
          <a:prstGeom prst="rect">
            <a:avLst/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03871" y="406301"/>
            <a:ext cx="906729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19 / 20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33400" y="1371600"/>
            <a:ext cx="8229600" cy="1219200"/>
          </a:xfrm>
          <a:prstGeom prst="roundRect">
            <a:avLst>
              <a:gd name="adj" fmla="val 6250"/>
            </a:avLst>
          </a:prstGeom>
          <a:solidFill>
            <a:srgbClr val="F4F6F8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98450" y="1511201"/>
            <a:ext cx="8057489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THIS WORK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698450" y="1730276"/>
            <a:ext cx="8057489" cy="22279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5"/>
              </a:lnSpc>
              <a:spcBef>
                <a:spcPts val="600"/>
              </a:spcBef>
              <a:buNone/>
            </a:pPr>
            <a:r>
              <a:rPr lang="en-US" sz="13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Vision-Language Reasoning for Geolocalization: A Reinforcement Learning Approach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98450" y="2029271"/>
            <a:ext cx="8057489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spcBef>
                <a:spcPts val="600"/>
              </a:spcBef>
              <a:buNone/>
            </a:pPr>
            <a:r>
              <a:rPr lang="en-US" sz="1000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Geo-R · arXiv:2601.00388v1 · status: </a:t>
            </a:r>
            <a:r>
              <a:rPr lang="en-US" sz="1000" i="1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[fill in: submitted / under review / accepted]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33400" y="2743200"/>
            <a:ext cx="8229600" cy="9144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D9E0E7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07975" y="2892326"/>
            <a:ext cx="8038058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2E6E8E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RELATED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707975" y="3111401"/>
            <a:ext cx="8038058" cy="2000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spcBef>
                <a:spcPts val="600"/>
              </a:spcBef>
              <a:buNone/>
            </a:pPr>
            <a:r>
              <a:rPr lang="en-US" sz="105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Add your other first-author / collaborative papers here (e.g. multimodal mobile agents survey, Infinity Parser).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33400" y="3810000"/>
            <a:ext cx="8229600" cy="431750"/>
          </a:xfrm>
          <a:prstGeom prst="roundRect">
            <a:avLst>
              <a:gd name="adj" fmla="val 17649"/>
            </a:avLst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19455" y="3949601"/>
            <a:ext cx="8057489" cy="161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Code &amp; model will be released publicly to ensure reproducibility.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381000"/>
            <a:ext cx="7228332" cy="361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1F3A5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Key References &amp; Thanks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3400" y="787301"/>
            <a:ext cx="685800" cy="38100"/>
          </a:xfrm>
          <a:prstGeom prst="rect">
            <a:avLst/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703871" y="406301"/>
            <a:ext cx="906729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5A6675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20 / 20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33400" y="1371600"/>
            <a:ext cx="101501" cy="101501"/>
          </a:xfrm>
          <a:prstGeom prst="roundRect">
            <a:avLst>
              <a:gd name="adj" fmla="val 50049"/>
            </a:avLst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11101" y="1346150"/>
            <a:ext cx="3937965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GRPO / DeepSeekMath — Shao et al. 2024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533400" y="1752600"/>
            <a:ext cx="101501" cy="101501"/>
          </a:xfrm>
          <a:prstGeom prst="roundRect">
            <a:avLst>
              <a:gd name="adj" fmla="val 50049"/>
            </a:avLst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11101" y="1727150"/>
            <a:ext cx="3937965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DeepSeek-R1 — Guo et al. 2025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533400" y="2133600"/>
            <a:ext cx="101501" cy="101501"/>
          </a:xfrm>
          <a:prstGeom prst="roundRect">
            <a:avLst>
              <a:gd name="adj" fmla="val 50049"/>
            </a:avLst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11101" y="2108150"/>
            <a:ext cx="3937965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GeoCLIP — Vivanco Cepeda et al. 2023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533400" y="2514600"/>
            <a:ext cx="101501" cy="101501"/>
          </a:xfrm>
          <a:prstGeom prst="roundRect">
            <a:avLst>
              <a:gd name="adj" fmla="val 50049"/>
            </a:avLst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11101" y="2489150"/>
            <a:ext cx="3937965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PIGEON — Haas et al. 2024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4724400" y="1371600"/>
            <a:ext cx="101501" cy="101501"/>
          </a:xfrm>
          <a:prstGeom prst="roundRect">
            <a:avLst>
              <a:gd name="adj" fmla="val 50049"/>
            </a:avLst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902101" y="1346150"/>
            <a:ext cx="3937965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G3 — Jia et al. 2024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4724400" y="1752600"/>
            <a:ext cx="101501" cy="101501"/>
          </a:xfrm>
          <a:prstGeom prst="roundRect">
            <a:avLst>
              <a:gd name="adj" fmla="val 50049"/>
            </a:avLst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902101" y="1727150"/>
            <a:ext cx="3937965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Img2Loc — Zhou et al. 2024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4724400" y="2133600"/>
            <a:ext cx="101501" cy="101501"/>
          </a:xfrm>
          <a:prstGeom prst="roundRect">
            <a:avLst>
              <a:gd name="adj" fmla="val 50049"/>
            </a:avLst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902101" y="2108150"/>
            <a:ext cx="3937965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Qwen2.5-VL — Bai et al. 2025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4724400" y="2514600"/>
            <a:ext cx="101501" cy="101501"/>
          </a:xfrm>
          <a:prstGeom prst="roundRect">
            <a:avLst>
              <a:gd name="adj" fmla="val 50049"/>
            </a:avLst>
          </a:prstGeom>
          <a:solidFill>
            <a:srgbClr val="E8A33D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902101" y="2489150"/>
            <a:ext cx="3937965" cy="14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1A2230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Haversine — Sinnott 1984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533400" y="3048000"/>
            <a:ext cx="8229600" cy="1498550"/>
          </a:xfrm>
          <a:prstGeom prst="roundRect">
            <a:avLst>
              <a:gd name="adj" fmla="val 5085"/>
            </a:avLst>
          </a:prstGeom>
          <a:solidFill>
            <a:srgbClr val="1F3A5F"/>
          </a:solidFill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619455" y="3187601"/>
            <a:ext cx="8057489" cy="4667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Thank You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619455" y="3730526"/>
            <a:ext cx="8057489" cy="1809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spcBef>
                <a:spcPts val="600"/>
              </a:spcBef>
              <a:buNone/>
            </a:pPr>
            <a:r>
              <a:rPr lang="en-US" sz="1200" b="1" dirty="0">
                <a:solidFill>
                  <a:srgbClr val="E8A33D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Questions?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19455" y="4038451"/>
            <a:ext cx="8057489" cy="152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spcBef>
                <a:spcPts val="1000"/>
              </a:spcBef>
              <a:buNone/>
            </a:pPr>
            <a:r>
              <a:rPr lang="en-US" sz="1000" dirty="0">
                <a:solidFill>
                  <a:srgbClr val="DCE6EF"/>
                </a:solidFill>
                <a:latin typeface="Helvetica Neue" panose="02000503000000020004" pitchFamily="34" charset="0"/>
                <a:ea typeface="Helvetica Neue" panose="02000503000000020004" pitchFamily="34" charset="-122"/>
                <a:cs typeface="Helvetica Neue" panose="02000503000000020004" pitchFamily="34" charset="-120"/>
              </a:rPr>
              <a:t>biao.wu-2@student.uts.edu.au  ·  Code &amp; model: coming soon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10656</Words>
  <Application>WPS 文字</Application>
  <PresentationFormat>On-screen Show (16:9)</PresentationFormat>
  <Paragraphs>953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4" baseType="lpstr">
      <vt:lpstr>Arial</vt:lpstr>
      <vt:lpstr>宋体</vt:lpstr>
      <vt:lpstr>Wingdings</vt:lpstr>
      <vt:lpstr>Helvetica Neue</vt:lpstr>
      <vt:lpstr>Helvetica Neue</vt:lpstr>
      <vt:lpstr>Helvetica Neue</vt:lpstr>
      <vt:lpstr>Calibri</vt:lpstr>
      <vt:lpstr>微软雅黑</vt:lpstr>
      <vt:lpstr>汉仪旗黑</vt:lpstr>
      <vt:lpstr>宋体</vt:lpstr>
      <vt:lpstr>Arial Unicode MS</vt:lpstr>
      <vt:lpstr>宋体-简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creator>PptxGenJS</dc:creator>
  <dc:subject>PptxGenJS Presentation</dc:subject>
  <cp:lastModifiedBy>Wu Biao</cp:lastModifiedBy>
  <cp:revision>2</cp:revision>
  <dcterms:created xsi:type="dcterms:W3CDTF">2026-06-02T16:14:37Z</dcterms:created>
  <dcterms:modified xsi:type="dcterms:W3CDTF">2026-06-02T16:14:37Z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D91D3FA6ADA864E56D011F6A4AEDE044_42</vt:lpwstr>
  </property>
  <property fmtid="{D5CDD505-2E9C-101B-9397-08002B2CF9AE}" pid="3" name="KSOProductBuildVer">
    <vt:lpwstr>2052-6.13.1.8709</vt:lpwstr>
  </property>
</Properties>
</file>