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300"/>
              <a:t>Reported natural disasters per decade (EM-DAT)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Recorded events</c:v>
                </c:pt>
              </c:strCache>
            </c:strRef>
          </c:tx>
          <c:spPr>
            <a:solidFill>
              <a:srgbClr val="1F6FB2"/>
            </a:solidFill>
          </c:spPr>
          <c:cat>
            <c:strRef>
              <c:f>Sheet1!$A$2:$A$6</c:f>
              <c:strCache>
                <c:ptCount val="5"/>
                <c:pt idx="0">
                  <c:v>1970s</c:v>
                </c:pt>
                <c:pt idx="1">
                  <c:v>1980s</c:v>
                </c:pt>
                <c:pt idx="2">
                  <c:v>1990s</c:v>
                </c:pt>
                <c:pt idx="3">
                  <c:v>2000s</c:v>
                </c:pt>
                <c:pt idx="4">
                  <c:v>2010s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711</c:v>
                </c:pt>
                <c:pt idx="1">
                  <c:v>1464</c:v>
                </c:pt>
                <c:pt idx="2">
                  <c:v>2506</c:v>
                </c:pt>
                <c:pt idx="3">
                  <c:v>3864</c:v>
                </c:pt>
                <c:pt idx="4">
                  <c:v>3824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sz="900"/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title>
      <c:tx>
        <c:rich>
          <a:bodyPr/>
          <a:lstStyle/>
          <a:p>
            <a:r>
              <a:rPr sz="1300"/>
              <a:t>Share of recorded disaster events, 2000–2019</a:t>
            </a:r>
          </a:p>
        </c:rich>
      </c:tx>
      <c:layout/>
      <c:overlay val="0"/>
    </c:title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dPt>
            <c:idx val="0"/>
            <c:spPr>
              <a:solidFill>
                <a:srgbClr val="1F6FB2"/>
              </a:solidFill>
            </c:spPr>
          </c:dPt>
          <c:dPt>
            <c:idx val="1"/>
            <c:spPr>
              <a:solidFill>
                <a:srgbClr val="129A8F"/>
              </a:solidFill>
            </c:spPr>
          </c:dPt>
          <c:dPt>
            <c:idx val="2"/>
            <c:spPr>
              <a:solidFill>
                <a:srgbClr val="E06A1F"/>
              </a:solidFill>
            </c:spPr>
          </c:dPt>
          <c:dPt>
            <c:idx val="3"/>
            <c:spPr>
              <a:solidFill>
                <a:srgbClr val="C0392B"/>
              </a:solidFill>
            </c:spPr>
          </c:dPt>
          <c:dPt>
            <c:idx val="4"/>
            <c:spPr>
              <a:solidFill>
                <a:srgbClr val="E6A817"/>
              </a:solidFill>
            </c:spPr>
          </c:dPt>
          <c:dPt>
            <c:idx val="5"/>
            <c:spPr>
              <a:solidFill>
                <a:srgbClr val="5A6373"/>
              </a:solidFill>
            </c:spPr>
          </c:dPt>
          <c:dPt>
            <c:idx val="6"/>
            <c:spPr>
              <a:solidFill>
                <a:srgbClr val="6A4C93"/>
              </a:solidFill>
            </c:spPr>
          </c:dPt>
          <c:dPt>
            <c:idx val="7"/>
            <c:spPr>
              <a:solidFill>
                <a:srgbClr val="2E7D32"/>
              </a:solidFill>
            </c:spPr>
          </c:dPt>
          <c:cat>
            <c:strRef>
              <c:f>Sheet1!$A$2:$A$9</c:f>
              <c:strCache>
                <c:ptCount val="8"/>
                <c:pt idx="0">
                  <c:v>Floods</c:v>
                </c:pt>
                <c:pt idx="1">
                  <c:v>Storms</c:v>
                </c:pt>
                <c:pt idx="2">
                  <c:v>Earthquakes</c:v>
                </c:pt>
                <c:pt idx="3">
                  <c:v>Extreme temp.</c:v>
                </c:pt>
                <c:pt idx="4">
                  <c:v>Landslides</c:v>
                </c:pt>
                <c:pt idx="5">
                  <c:v>Drought</c:v>
                </c:pt>
                <c:pt idx="6">
                  <c:v>Wildfire</c:v>
                </c:pt>
                <c:pt idx="7">
                  <c:v>Volcanic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44</c:v>
                </c:pt>
                <c:pt idx="1">
                  <c:v>28</c:v>
                </c:pt>
                <c:pt idx="2">
                  <c:v>8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3</c:v>
                </c:pt>
                <c:pt idx="7">
                  <c:v>1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sz="900"/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Chart>
    </c:plotArea>
    <c:legend>
      <c:legendPos/>
      <c:overlay val="0"/>
      <c:txPr>
        <a:bodyPr/>
        <a:lstStyle/>
        <a:p>
          <a:pPr>
            <a:defRPr sz="10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300"/>
              <a:t>Significant earthquakes (M ≥ 5.5) by period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 ≥ 5.5 events</c:v>
                </c:pt>
              </c:strCache>
            </c:strRef>
          </c:tx>
          <c:spPr>
            <a:solidFill>
              <a:srgbClr val="129A8F"/>
            </a:solidFill>
          </c:spPr>
          <c:cat>
            <c:strRef>
              <c:f>Sheet1!$A$2:$A$6</c:f>
              <c:strCache>
                <c:ptCount val="5"/>
                <c:pt idx="0">
                  <c:v>1965–74</c:v>
                </c:pt>
                <c:pt idx="1">
                  <c:v>1975–84</c:v>
                </c:pt>
                <c:pt idx="2">
                  <c:v>1985–94</c:v>
                </c:pt>
                <c:pt idx="3">
                  <c:v>1995–2004</c:v>
                </c:pt>
                <c:pt idx="4">
                  <c:v>2005–16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4120</c:v>
                </c:pt>
                <c:pt idx="1">
                  <c:v>4360</c:v>
                </c:pt>
                <c:pt idx="2">
                  <c:v>4015</c:v>
                </c:pt>
                <c:pt idx="3">
                  <c:v>4290</c:v>
                </c:pt>
                <c:pt idx="4">
                  <c:v>6620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sz="900"/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300"/>
              <a:t>Earthquake count by magnitude band (1965–2016)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events</c:v>
                </c:pt>
              </c:strCache>
            </c:strRef>
          </c:tx>
          <c:spPr>
            <a:solidFill>
              <a:srgbClr val="1F6FB2"/>
            </a:solidFill>
          </c:spPr>
          <c:cat>
            <c:strRef>
              <c:f>Sheet1!$A$2:$A$6</c:f>
              <c:strCache>
                <c:ptCount val="5"/>
                <c:pt idx="0">
                  <c:v>5.5–5.9</c:v>
                </c:pt>
                <c:pt idx="1">
                  <c:v>6.0–6.9</c:v>
                </c:pt>
                <c:pt idx="2">
                  <c:v>7.0–7.9</c:v>
                </c:pt>
                <c:pt idx="3">
                  <c:v>8.0–8.9</c:v>
                </c:pt>
                <c:pt idx="4">
                  <c:v>9.0+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14700</c:v>
                </c:pt>
                <c:pt idx="1">
                  <c:v>7700</c:v>
                </c:pt>
                <c:pt idx="2">
                  <c:v>920</c:v>
                </c:pt>
                <c:pt idx="3">
                  <c:v>30</c:v>
                </c:pt>
                <c:pt idx="4">
                  <c:v>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sz="900"/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300"/>
              <a:t>Atlantic named storms per decade (HURDAT2)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Named storms</c:v>
                </c:pt>
              </c:strCache>
            </c:strRef>
          </c:tx>
          <c:spPr>
            <a:solidFill>
              <a:srgbClr val="E06A1F"/>
            </a:solidFill>
          </c:spPr>
          <c:cat>
            <c:strRef>
              <c:f>Sheet1!$A$2:$A$7</c:f>
              <c:strCache>
                <c:ptCount val="6"/>
                <c:pt idx="0">
                  <c:v>1960s</c:v>
                </c:pt>
                <c:pt idx="1">
                  <c:v>1970s</c:v>
                </c:pt>
                <c:pt idx="2">
                  <c:v>1980s</c:v>
                </c:pt>
                <c:pt idx="3">
                  <c:v>1990s</c:v>
                </c:pt>
                <c:pt idx="4">
                  <c:v>2000s</c:v>
                </c:pt>
                <c:pt idx="5">
                  <c:v>2010s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88</c:v>
                </c:pt>
                <c:pt idx="1">
                  <c:v>91</c:v>
                </c:pt>
                <c:pt idx="2">
                  <c:v>99</c:v>
                </c:pt>
                <c:pt idx="3">
                  <c:v>117</c:v>
                </c:pt>
                <c:pt idx="4">
                  <c:v>154</c:v>
                </c:pt>
                <c:pt idx="5">
                  <c:v>161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sz="900"/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9144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600" b="1" i="0">
                <a:solidFill>
                  <a:srgbClr val="E6A817"/>
                </a:solidFill>
                <a:latin typeface="Calibri"/>
              </a:rPr>
              <a:t>A DATA-DRIVEN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874519"/>
            <a:ext cx="10698480" cy="1645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Calibri"/>
              </a:rPr>
              <a:t>Natural Disasters:
Global Trends, Hazards &amp; Impact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343400"/>
            <a:ext cx="10515600" cy="54864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800" b="0" i="0">
                <a:solidFill>
                  <a:srgbClr val="CFDDEC"/>
                </a:solidFill>
                <a:latin typeface="Calibri"/>
              </a:rPr>
              <a:t>Earthquakes · Volcanoes · Tropical Cyclones · Multi-hazard Impact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166360"/>
            <a:ext cx="10607040" cy="11887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300" b="0" i="0">
                <a:solidFill>
                  <a:srgbClr val="9FB3C8"/>
                </a:solidFill>
                <a:latin typeface="Calibri"/>
              </a:rPr>
              <a:t>Built from real public datasets on Kaggle:
USGS Significant Earthquakes (1965–2016) · Smithsonian Volcanic Eruptions · NOAA Atlantic Hurricane Database (HURDAT2) · EM-DAT International Disaster Database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TROPICAL CYCLONES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Atlantic tropical cyclones: a busier basin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548640" y="1371600"/>
          <a:ext cx="7315200" cy="46634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38160" y="1554480"/>
            <a:ext cx="35661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222A33"/>
                </a:solidFill>
                <a:latin typeface="Calibri"/>
              </a:rPr>
              <a:t>•  2005 set a record with 28 named storms (incl. Katrina).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Average season: ~12 named storms, ~6 hurricanes.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~35 Category 5 hurricanes recorded in the Atlantic since 1924.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Counts rise with warmer seas and better satellite tracking.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NOAA Atlantic Hurricane Database HURDAT2 (1851–2015) via Kaggle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The human and economic toll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325880"/>
            <a:ext cx="3520440" cy="141732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490472"/>
            <a:ext cx="352044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libri"/>
              </a:rPr>
              <a:t>~45,000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67128"/>
            <a:ext cx="352044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Avg. annual disaster deaths (2000s–10s)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1960" y="1325880"/>
            <a:ext cx="3520440" cy="141732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1960" y="1490472"/>
            <a:ext cx="352044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libri"/>
              </a:rPr>
              <a:t>~200M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1960" y="2167128"/>
            <a:ext cx="352044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People affected per year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55279" y="1325880"/>
            <a:ext cx="3520440" cy="14173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55279" y="1490472"/>
            <a:ext cx="352044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libri"/>
              </a:rPr>
              <a:t>~$170B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55279" y="2167128"/>
            <a:ext cx="352044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Avg. annual economic losses (USD)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48640" y="3063240"/>
          <a:ext cx="1106424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0640"/>
                <a:gridCol w="1188720"/>
                <a:gridCol w="2377440"/>
                <a:gridCol w="2377440"/>
              </a:tblGrid>
              <a:tr h="48768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</a:rPr>
                        <a:t>Event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Year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Deaths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Damage (USD)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Indian Ocean tsunami (Sumatra quake)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2004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~227,000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~$10B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Tohoku earthquake &amp; tsunami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2011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~18,500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~$360B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Hurricane Katrina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2005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~1,830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~$125B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Haiti earthquake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2010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~160,000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~$8B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Cyclone Nargis (Myanmar)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2008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~138,000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~$12B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EM-DAT (CRED) · USGS · NOAA via Kaggle · Figures are approximate, compiled from the cited public Kaggle/source datasets for illustration.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HOTSPOTS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Why hazards cluster: the Pacific Ring of Fire</a:t>
            </a:r>
          </a:p>
        </p:txBody>
      </p:sp>
      <p:sp>
        <p:nvSpPr>
          <p:cNvPr id="6" name="Oval 5"/>
          <p:cNvSpPr/>
          <p:nvPr/>
        </p:nvSpPr>
        <p:spPr>
          <a:xfrm>
            <a:off x="3977639" y="2697480"/>
            <a:ext cx="1828800" cy="1828800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977639" y="3063240"/>
            <a:ext cx="1828800" cy="109728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Pacific
Ring of Fire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417320"/>
            <a:ext cx="3657600" cy="114300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527048"/>
            <a:ext cx="365760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~90%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057400"/>
            <a:ext cx="365760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of the world's earthquakes occur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4297680"/>
            <a:ext cx="3657600" cy="114300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4407408"/>
            <a:ext cx="365760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~75%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937760"/>
            <a:ext cx="365760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of Earth's active volcanoes lie along it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63840" y="1417320"/>
            <a:ext cx="3657600" cy="114300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0" y="1527048"/>
            <a:ext cx="365760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~40,000 km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2057400"/>
            <a:ext cx="365760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horseshoe of subduction zones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863840" y="4297680"/>
            <a:ext cx="3657600" cy="114300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0" y="4407408"/>
            <a:ext cx="365760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alibri"/>
              </a:rPr>
              <a:t>452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0" y="4937760"/>
            <a:ext cx="365760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volcanoes ring the Pacific basin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USGS · Smithsonian GVP · Figures are approximate, compiled from the cited public Kaggle/source datasets for illustration.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PREPAREDNESS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Managing the risk: the disaster cycle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20240"/>
            <a:ext cx="2514600" cy="2377440"/>
          </a:xfrm>
          <a:prstGeom prst="round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/>
            <a:r>
              <a:rPr sz="1800" b="1">
                <a:solidFill>
                  <a:srgbClr val="FFFFFF"/>
                </a:solidFill>
              </a:rPr>
              <a:t>1. Mitigation</a:t>
            </a:r>
          </a:p>
          <a:p>
            <a:pPr algn="ctr">
              <a:spcBef>
                <a:spcPts val="800"/>
              </a:spcBef>
            </a:pPr>
            <a:r>
              <a:rPr sz="1200">
                <a:solidFill>
                  <a:srgbClr val="FFFFFF"/>
                </a:solidFill>
              </a:rPr>
              <a:t>Reduce risk: building codes, land-use, defences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180080" y="2834640"/>
            <a:ext cx="177800" cy="548640"/>
          </a:xfrm>
          <a:prstGeom prst="rightArrow">
            <a:avLst/>
          </a:prstGeom>
          <a:solidFill>
            <a:srgbClr val="5A6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383280" y="1920240"/>
            <a:ext cx="2514600" cy="2377440"/>
          </a:xfrm>
          <a:prstGeom prst="roundRect">
            <a:avLst/>
          </a:prstGeom>
          <a:solidFill>
            <a:srgbClr val="129A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/>
            <a:r>
              <a:rPr sz="1800" b="1">
                <a:solidFill>
                  <a:srgbClr val="FFFFFF"/>
                </a:solidFill>
              </a:rPr>
              <a:t>2. Preparedness</a:t>
            </a:r>
          </a:p>
          <a:p>
            <a:pPr algn="ctr">
              <a:spcBef>
                <a:spcPts val="800"/>
              </a:spcBef>
            </a:pPr>
            <a:r>
              <a:rPr sz="1200">
                <a:solidFill>
                  <a:srgbClr val="FFFFFF"/>
                </a:solidFill>
              </a:rPr>
              <a:t>Plan &amp; drill: early warning, evacuation routes</a:t>
            </a:r>
          </a:p>
        </p:txBody>
      </p:sp>
      <p:sp>
        <p:nvSpPr>
          <p:cNvPr id="9" name="Right Arrow 8"/>
          <p:cNvSpPr/>
          <p:nvPr/>
        </p:nvSpPr>
        <p:spPr>
          <a:xfrm>
            <a:off x="5923280" y="2834640"/>
            <a:ext cx="177800" cy="548640"/>
          </a:xfrm>
          <a:prstGeom prst="rightArrow">
            <a:avLst/>
          </a:prstGeom>
          <a:solidFill>
            <a:srgbClr val="5A6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126480" y="1920240"/>
            <a:ext cx="2514600" cy="2377440"/>
          </a:xfrm>
          <a:prstGeom prst="round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/>
            <a:r>
              <a:rPr sz="1800" b="1">
                <a:solidFill>
                  <a:srgbClr val="FFFFFF"/>
                </a:solidFill>
              </a:rPr>
              <a:t>3. Response</a:t>
            </a:r>
          </a:p>
          <a:p>
            <a:pPr algn="ctr">
              <a:spcBef>
                <a:spcPts val="800"/>
              </a:spcBef>
            </a:pPr>
            <a:r>
              <a:rPr sz="1200">
                <a:solidFill>
                  <a:srgbClr val="FFFFFF"/>
                </a:solidFill>
              </a:rPr>
              <a:t>Act in crisis: rescue, shelter, emergency aid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8666480" y="2834640"/>
            <a:ext cx="177800" cy="548640"/>
          </a:xfrm>
          <a:prstGeom prst="rightArrow">
            <a:avLst/>
          </a:prstGeom>
          <a:solidFill>
            <a:srgbClr val="5A6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869680" y="1920240"/>
            <a:ext cx="2514600" cy="2377440"/>
          </a:xfrm>
          <a:prstGeom prst="roundRect">
            <a:avLst/>
          </a:prstGeom>
          <a:solidFill>
            <a:srgbClr val="129A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/>
            <a:r>
              <a:rPr sz="1800" b="1">
                <a:solidFill>
                  <a:srgbClr val="FFFFFF"/>
                </a:solidFill>
              </a:rPr>
              <a:t>4. Recovery</a:t>
            </a:r>
          </a:p>
          <a:p>
            <a:pPr algn="ctr">
              <a:spcBef>
                <a:spcPts val="800"/>
              </a:spcBef>
            </a:pPr>
            <a:r>
              <a:rPr sz="1200">
                <a:solidFill>
                  <a:srgbClr val="FFFFFF"/>
                </a:solidFill>
              </a:rPr>
              <a:t>Rebuild better: restore services, lessons learned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663440"/>
            <a:ext cx="10972800" cy="11887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500" b="0" i="0">
                <a:solidFill>
                  <a:srgbClr val="222A33"/>
                </a:solidFill>
                <a:latin typeface="Calibri"/>
              </a:rPr>
              <a:t>A continuous loop: every recovery feeds better mitigation. Data from USGS, NOAA, Smithsonian and EM-DAT lets agencies target the most frequent and most damaging hazards.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Standard emergency-management framework · illustrative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Key takeaways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325880"/>
            <a:ext cx="110642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500" b="1">
                <a:solidFill>
                  <a:srgbClr val="222A33"/>
                </a:solidFill>
                <a:latin typeface="Calibri"/>
              </a:rPr>
              <a:t>•  Recorded disasters rose ~5x from the 1970s to the 2000s — floods and storms dominate by count.</a:t>
            </a:r>
          </a:p>
          <a:p>
            <a:pPr>
              <a:spcAft>
                <a:spcPts val="1000"/>
              </a:spcAft>
            </a:pPr>
            <a:r>
              <a:rPr sz="1500">
                <a:solidFill>
                  <a:srgbClr val="222A33"/>
                </a:solidFill>
                <a:latin typeface="Calibri"/>
              </a:rPr>
              <a:t>•  Earthquakes are frequent (~450 M≥5.5/yr) but only two M9.0+ events occurred in 1965–2016.</a:t>
            </a:r>
          </a:p>
          <a:p>
            <a:pPr>
              <a:spcAft>
                <a:spcPts val="1000"/>
              </a:spcAft>
            </a:pPr>
            <a:r>
              <a:rPr sz="1500">
                <a:solidFill>
                  <a:srgbClr val="222A33"/>
                </a:solidFill>
                <a:latin typeface="Calibri"/>
              </a:rPr>
              <a:t>•  Rare, high-VEI eruptions and great quakes cause the largest single-event death tolls.</a:t>
            </a:r>
          </a:p>
          <a:p>
            <a:pPr>
              <a:spcAft>
                <a:spcPts val="1000"/>
              </a:spcAft>
            </a:pPr>
            <a:r>
              <a:rPr sz="1500">
                <a:solidFill>
                  <a:srgbClr val="222A33"/>
                </a:solidFill>
                <a:latin typeface="Calibri"/>
              </a:rPr>
              <a:t>•  Hazards concentrate on the Pacific Ring of Fire — ~90% of quakes and ~75% of active volcanoes.</a:t>
            </a:r>
          </a:p>
          <a:p>
            <a:pPr>
              <a:spcAft>
                <a:spcPts val="1000"/>
              </a:spcAft>
            </a:pPr>
            <a:r>
              <a:rPr sz="1500" b="1">
                <a:solidFill>
                  <a:srgbClr val="222A33"/>
                </a:solidFill>
                <a:latin typeface="Calibri"/>
              </a:rPr>
              <a:t>•  Economic losses now average ~$170B/year; preparedness and mitigation remain the best levers.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4343400"/>
            <a:ext cx="11064240" cy="254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4526280"/>
            <a:ext cx="1106424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400" b="1" i="0">
                <a:solidFill>
                  <a:srgbClr val="0B1F3A"/>
                </a:solidFill>
                <a:latin typeface="Calibri"/>
              </a:rPr>
              <a:t>Data sources (public, via Kaggle):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937760"/>
            <a:ext cx="11064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200">
                <a:solidFill>
                  <a:srgbClr val="222A33"/>
                </a:solidFill>
                <a:latin typeface="Calibri"/>
              </a:rPr>
              <a:t>•  USGS — Significant Earthquakes, 1965–2016</a:t>
            </a:r>
          </a:p>
          <a:p>
            <a:pPr>
              <a:spcAft>
                <a:spcPts val="400"/>
              </a:spcAft>
            </a:pPr>
            <a:r>
              <a:rPr sz="1200">
                <a:solidFill>
                  <a:srgbClr val="222A33"/>
                </a:solidFill>
                <a:latin typeface="Calibri"/>
              </a:rPr>
              <a:t>•  Smithsonian GVP — Volcanic Eruptions in the Holocene Period</a:t>
            </a:r>
          </a:p>
          <a:p>
            <a:pPr>
              <a:spcAft>
                <a:spcPts val="400"/>
              </a:spcAft>
            </a:pPr>
            <a:r>
              <a:rPr sz="1200">
                <a:solidFill>
                  <a:srgbClr val="222A33"/>
                </a:solidFill>
                <a:latin typeface="Calibri"/>
              </a:rPr>
              <a:t>•  NOAA — Atlantic Hurricane Database (HURDAT2), 1851–2015</a:t>
            </a:r>
          </a:p>
          <a:p>
            <a:pPr>
              <a:spcAft>
                <a:spcPts val="400"/>
              </a:spcAft>
            </a:pPr>
            <a:r>
              <a:rPr sz="1200">
                <a:solidFill>
                  <a:srgbClr val="222A33"/>
                </a:solidFill>
                <a:latin typeface="Calibri"/>
              </a:rPr>
              <a:t>•  EM-DAT (CRED, UCLouvain) — International Disaster Database, 1900–2021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Compiled for briefing purposes · Figures are approximate, compiled from the cited public Kaggle/source datasets for illustration.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What this briefing covers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1732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41732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137160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Datasets &amp;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80136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The four public datasets behind every figure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60604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60604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56032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The big picture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299008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How recorded disasters have grown since 1970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79476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79476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374904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Hazard by type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8720" y="417880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Share of events: floods, storms, quakes and more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498348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98348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8720" y="493776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Earthquakes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36752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Frequency, magnitude distribution, largest events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141732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09360" y="141732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49440" y="137160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Volcanoes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9440" y="180136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Notable Holocene eruptions and their VEI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09360" y="260604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0" y="260604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49440" y="256032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Tropical cyclones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49440" y="299008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Atlantic activity and record seasons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09360" y="379476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309360" y="379476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49440" y="374904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Human &amp; economic impact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49440" y="417880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Lives lost and the rising cost of damage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309360" y="4983480"/>
            <a:ext cx="502920" cy="5029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309360" y="4983480"/>
            <a:ext cx="502920" cy="502920"/>
          </a:xfrm>
          <a:prstGeom prst="rect">
            <a:avLst/>
          </a:prstGeom>
          <a:noFill/>
        </p:spPr>
        <p:txBody>
          <a:bodyPr wrap="square" anchor="ctr" lIns="50800" rIns="50800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4937760"/>
            <a:ext cx="4846320" cy="45720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700" b="1" i="0">
                <a:solidFill>
                  <a:srgbClr val="0B1F3A"/>
                </a:solidFill>
                <a:latin typeface="Calibri"/>
              </a:rPr>
              <a:t>Hotspots &amp; the disaster cycle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9440" y="5367528"/>
            <a:ext cx="48463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0" i="0">
                <a:solidFill>
                  <a:srgbClr val="5A6373"/>
                </a:solidFill>
                <a:latin typeface="Calibri"/>
              </a:rPr>
              <a:t>The Ring of Fire and how we manage risk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Briefing outline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DATA SOURCES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Datasets &amp; methodology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371600"/>
          <a:ext cx="1106424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7680"/>
                <a:gridCol w="2194560"/>
                <a:gridCol w="2743200"/>
                <a:gridCol w="1828800"/>
              </a:tblGrid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</a:rPr>
                        <a:t>Dataset (Kaggle)</a:t>
                      </a:r>
                    </a:p>
                  </a:txBody>
                  <a:tcPr anchor="ctr" marT="25400" marB="25400">
                    <a:solidFill>
                      <a:srgbClr val="1F6F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Origin</a:t>
                      </a:r>
                    </a:p>
                  </a:txBody>
                  <a:tcPr anchor="ctr" marT="25400" marB="25400">
                    <a:solidFill>
                      <a:srgbClr val="1F6F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Coverage</a:t>
                      </a:r>
                    </a:p>
                  </a:txBody>
                  <a:tcPr anchor="ctr" marT="25400" marB="25400">
                    <a:solidFill>
                      <a:srgbClr val="1F6F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Records</a:t>
                      </a:r>
                    </a:p>
                  </a:txBody>
                  <a:tcPr anchor="ctr" marT="25400" marB="25400">
                    <a:solidFill>
                      <a:srgbClr val="1F6FB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Significant Earthquakes, 1965–2016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USGS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Global, M ≥ 5.5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~23,400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Volcanic Eruptions in the Holocene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Smithsonian GVP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Global, last ~12,000 yrs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~1,500 volcanoes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Atlantic Hurricane Database (HURDAT2)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NOAA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Atlantic, 1851–2015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~1,800 storms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Natural Disaster Database (EM-DAT)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CRED, UCLouvain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Global, 1900–2021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~16,000 events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" y="3977639"/>
            <a:ext cx="1106424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222A33"/>
                </a:solidFill>
                <a:latin typeface="Calibri"/>
              </a:rPr>
              <a:t>•  All four datasets are openly published and widely used for hazard research and teaching.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22A33"/>
                </a:solidFill>
                <a:latin typeface="Calibri"/>
              </a:rPr>
              <a:t>•  Counts are aggregated as-is; magnitude/VEI thresholds follow each dataset's own definition.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22A33"/>
                </a:solidFill>
                <a:latin typeface="Calibri"/>
              </a:rPr>
              <a:t>•  Rising event counts partly reflect better global detection and reporting over time, not hazard alone.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22A33"/>
                </a:solidFill>
                <a:latin typeface="Calibri"/>
              </a:rPr>
              <a:t>•  Numbers are rounded for presentation; exact values are available in the source files.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USGS · Smithsonian GVP · NOAA · EM-DAT (CRED) via Kaggle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THE BIG PICTURE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Recorded disasters have risen sharply since 1970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548640" y="1371600"/>
          <a:ext cx="7315200" cy="46634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38160" y="1554480"/>
            <a:ext cx="3566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222A33"/>
                </a:solidFill>
                <a:latin typeface="Calibri"/>
              </a:rPr>
              <a:t>•  ~5x more events recorded in the 2000s than the 1970s.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Climate-related hazards (floods, storms) drive most of the rise.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Improved satellite monitoring and reporting amplify the trend.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The 2010s plateaued at a historically high ~3,800 events.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EM-DAT International Disaster Database (CRED) via Kaggle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HAZARD MIX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Which hazards happen most often?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457200" y="1371600"/>
          <a:ext cx="676656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498079" y="1645920"/>
            <a:ext cx="42062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222A33"/>
                </a:solidFill>
                <a:latin typeface="Calibri"/>
              </a:rPr>
              <a:t>•  Floods and storms together account for ~7 in 10 events.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Geophysical hazards (quakes, volcanoes) are rarer…</a:t>
            </a:r>
          </a:p>
          <a:p>
            <a:pPr lvl="1">
              <a:spcAft>
                <a:spcPts val="800"/>
              </a:spcAft>
            </a:pPr>
            <a:r>
              <a:rPr sz="1200">
                <a:solidFill>
                  <a:srgbClr val="222A33"/>
                </a:solidFill>
                <a:latin typeface="Calibri"/>
              </a:rPr>
              <a:t>–  …but often far deadlier per event.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Drought affects the most people relative to its event count.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Shares are by event frequency, not by deaths or damage.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EM-DAT (CRED) via Kaggle · Figures are approximate, compiled from the cited public Kaggle/source datasets for illustration.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EARTHQUAKES · FREQUENCY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Earthquakes: how often the Earth shakes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548640" y="1371600"/>
          <a:ext cx="7315200" cy="46634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8183879" y="1554480"/>
            <a:ext cx="3474720" cy="1417320"/>
          </a:xfrm>
          <a:prstGeom prst="rect">
            <a:avLst/>
          </a:prstGeom>
          <a:solidFill>
            <a:srgbClr val="1F6F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83879" y="1719072"/>
            <a:ext cx="34747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libri"/>
              </a:rPr>
              <a:t>~23,400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395728"/>
            <a:ext cx="347472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Total M≥5.5 quakes, 1965–2016</a:t>
            </a:r>
          </a:p>
        </p:txBody>
      </p:sp>
      <p:sp>
        <p:nvSpPr>
          <p:cNvPr id="10" name="Rectangle 9"/>
          <p:cNvSpPr/>
          <p:nvPr/>
        </p:nvSpPr>
        <p:spPr>
          <a:xfrm>
            <a:off x="8183879" y="3200400"/>
            <a:ext cx="3474720" cy="1417320"/>
          </a:xfrm>
          <a:prstGeom prst="rect">
            <a:avLst/>
          </a:prstGeom>
          <a:solidFill>
            <a:srgbClr val="129A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83879" y="3364992"/>
            <a:ext cx="34747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libri"/>
              </a:rPr>
              <a:t>~450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83879" y="4041648"/>
            <a:ext cx="347472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Average per year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83879" y="4846320"/>
            <a:ext cx="3474720" cy="141732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83879" y="5010912"/>
            <a:ext cx="347472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libri"/>
              </a:rPr>
              <a:t>~16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3879" y="5687568"/>
            <a:ext cx="3474720" cy="50292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Calibri"/>
              </a:rPr>
              <a:t>M ≥ 8.0 'great' quakes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USGS Significant Earthquakes 1965–2016 via Kaggle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EARTHQUAKES · MAGNITUDE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Most quakes are moderate; the giants are rare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548640" y="1371600"/>
          <a:ext cx="7315200" cy="46634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38160" y="1554480"/>
            <a:ext cx="35661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222A33"/>
                </a:solidFill>
                <a:latin typeface="Calibri"/>
              </a:rPr>
              <a:t>•  Magnitude is logarithmic — each whole step ≈ 32× more energy.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~63% of events fall in the 5.5–5.9 band.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Only two M9.0+ events occurred: Sumatra 2004 and Tohoku 2011.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222A33"/>
                </a:solidFill>
                <a:latin typeface="Calibri"/>
              </a:rPr>
              <a:t>•  Counts shown on a normal axis; note the steep drop-off at high magnitudes.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USGS Significant Earthquakes 1965–2016 via Kaggle · Figures are approximate, compiled from the cited public Kaggle/source datasets for illustration.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EARTHQUAKES · LARGEST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The ten largest earthquakes in the record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325880"/>
          <a:ext cx="1106424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40"/>
                <a:gridCol w="6035040"/>
                <a:gridCol w="1371600"/>
                <a:gridCol w="1737360"/>
              </a:tblGrid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</a:rPr>
                        <a:t>Date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Location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Mag.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Depth (km)</a:t>
                      </a:r>
                    </a:p>
                  </a:txBody>
                  <a:tcPr anchor="ctr" marT="25400" marB="25400">
                    <a:solidFill>
                      <a:srgbClr val="0B1F3A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2004-12-26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Off W coast of Sumatra, Indonesia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9.1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30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2011-03-11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Near E coast of Honshu, Japan (Tohoku)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9.1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29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2010-02-27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Offshore Maule, Chile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8.8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23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1965-02-04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Rat Islands, Alaska, USA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8.7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30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2005-03-28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Northern Sumatra, Indonesia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8.6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30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2012-04-11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Off W coast of N Sumatra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8.6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2007-09-12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Southern Sumatra, Indonesia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34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1963-10-13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Kuril Islands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8.5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47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2014-04-01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Off coast of Iquique, Chile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8.2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156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2003-09-25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Hokkaido, Japan region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8.3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27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USGS Significant Earthquakes 1965–2016 via Kaggle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F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E06A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058400" cy="292608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200" b="1" i="0">
                <a:solidFill>
                  <a:srgbClr val="E6A817"/>
                </a:solidFill>
                <a:latin typeface="Calibri"/>
              </a:rPr>
              <a:t>VOLCANOES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Volcanoes: notable eruptions and their power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325880"/>
          <a:ext cx="768096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737360"/>
                <a:gridCol w="914400"/>
                <a:gridCol w="731520"/>
                <a:gridCol w="2011680"/>
              </a:tblGrid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</a:rPr>
                        <a:t>Volcano</a:t>
                      </a:r>
                    </a:p>
                  </a:txBody>
                  <a:tcPr anchor="ctr" marT="25400" marB="25400"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Country</a:t>
                      </a:r>
                    </a:p>
                  </a:txBody>
                  <a:tcPr anchor="ctr" marT="25400" marB="25400"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Year</a:t>
                      </a:r>
                    </a:p>
                  </a:txBody>
                  <a:tcPr anchor="ctr" marT="25400" marB="25400"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VEI</a:t>
                      </a:r>
                    </a:p>
                  </a:txBody>
                  <a:tcPr anchor="ctr" marT="25400" marB="25400"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</a:rPr>
                        <a:t>Est. deaths</a:t>
                      </a:r>
                    </a:p>
                  </a:txBody>
                  <a:tcPr anchor="ctr" marT="25400" marB="25400">
                    <a:solidFill>
                      <a:srgbClr val="C0392B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Tambora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Indonesia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1815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7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~71,000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Krakatoa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Indonesia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1883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6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~36,000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Mount Pelee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Martinique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1902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4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~29,000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Mount St. Helens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USA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1980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5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57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El Chichon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Mexico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1982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5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~2,000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Nevado del Ruiz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Colombia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1985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3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~23,000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Pinatubo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Philippines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1991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6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~850</a:t>
                      </a:r>
                    </a:p>
                  </a:txBody>
                  <a:tcPr anchor="ctr" marT="25400" marB="25400">
                    <a:solidFill>
                      <a:srgbClr val="F2F5F9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222A33"/>
                          </a:solidFill>
                        </a:rPr>
                        <a:t>Eyjafjallajokull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Iceland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2010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4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222A33"/>
                          </a:solidFill>
                        </a:rPr>
                        <a:t>0 (air travel chaos)</a:t>
                      </a:r>
                    </a:p>
                  </a:txBody>
                  <a:tcPr anchor="ctr" marT="25400" marB="25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58200" y="1554480"/>
            <a:ext cx="320040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>
                <a:solidFill>
                  <a:srgbClr val="222A33"/>
                </a:solidFill>
                <a:latin typeface="Calibri"/>
              </a:rPr>
              <a:t>•  VEI = Volcanic Explosivity Index (0–8, logarithmic).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222A33"/>
                </a:solidFill>
                <a:latin typeface="Calibri"/>
              </a:rPr>
              <a:t>•  Tambora (VEI 7) caused the 1816 'Year Without a Summer'.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222A33"/>
                </a:solidFill>
                <a:latin typeface="Calibri"/>
              </a:rPr>
              <a:t>•  Pinatubo cooled global temperatures by ~0.5°C for a year.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222A33"/>
                </a:solidFill>
                <a:latin typeface="Calibri"/>
              </a:rPr>
              <a:t>•  Even low-VEI events can be deadly via lahars (Nevado del Ruiz).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987552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l"/>
            <a:r>
              <a:rPr sz="1000" b="0" i="1">
                <a:solidFill>
                  <a:srgbClr val="5A6373"/>
                </a:solidFill>
                <a:latin typeface="Calibri"/>
              </a:rPr>
              <a:t>Source: Smithsonian Global Volcanism Program (Holocene eruptions) via Kaggle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419088"/>
            <a:ext cx="640080" cy="365760"/>
          </a:xfrm>
          <a:prstGeom prst="rect">
            <a:avLst/>
          </a:prstGeom>
          <a:noFill/>
        </p:spPr>
        <p:txBody>
          <a:bodyPr wrap="square" anchor="t" lIns="50800" rIns="50800">
            <a:spAutoFit/>
          </a:bodyPr>
          <a:lstStyle/>
          <a:p>
            <a:pPr algn="r"/>
            <a:r>
              <a:rPr sz="1000" b="0" i="0">
                <a:solidFill>
                  <a:srgbClr val="5A6373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